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60" r:id="rId2"/>
    <p:sldId id="258" r:id="rId3"/>
    <p:sldId id="264" r:id="rId4"/>
    <p:sldId id="287" r:id="rId5"/>
    <p:sldId id="263" r:id="rId6"/>
    <p:sldId id="265" r:id="rId7"/>
    <p:sldId id="266" r:id="rId8"/>
    <p:sldId id="273" r:id="rId9"/>
    <p:sldId id="274" r:id="rId10"/>
    <p:sldId id="275" r:id="rId11"/>
    <p:sldId id="267" r:id="rId12"/>
    <p:sldId id="276" r:id="rId13"/>
    <p:sldId id="277" r:id="rId14"/>
    <p:sldId id="268" r:id="rId15"/>
    <p:sldId id="278" r:id="rId16"/>
    <p:sldId id="269" r:id="rId17"/>
    <p:sldId id="279" r:id="rId18"/>
    <p:sldId id="270" r:id="rId19"/>
    <p:sldId id="280" r:id="rId20"/>
    <p:sldId id="271" r:id="rId21"/>
    <p:sldId id="281" r:id="rId22"/>
    <p:sldId id="272" r:id="rId23"/>
    <p:sldId id="282" r:id="rId24"/>
    <p:sldId id="283" r:id="rId25"/>
    <p:sldId id="284" r:id="rId26"/>
    <p:sldId id="288" r:id="rId27"/>
    <p:sldId id="285" r:id="rId28"/>
    <p:sldId id="286"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FF6600"/>
    <a:srgbClr val="E668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40" autoAdjust="0"/>
    <p:restoredTop sz="94348" autoAdjust="0"/>
  </p:normalViewPr>
  <p:slideViewPr>
    <p:cSldViewPr snapToGrid="0">
      <p:cViewPr varScale="1">
        <p:scale>
          <a:sx n="80" d="100"/>
          <a:sy n="80" d="100"/>
        </p:scale>
        <p:origin x="168" y="6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r>
              <a:rPr lang="zh-CN" sz="1600" dirty="0"/>
              <a:t>图</a:t>
            </a:r>
            <a:r>
              <a:rPr lang="en-US" sz="1600" dirty="0"/>
              <a:t>1</a:t>
            </a:r>
            <a:r>
              <a:rPr lang="zh-CN" sz="1600" dirty="0"/>
              <a:t>：服务业增加值和就业贡献在经济社会发展中的贡献</a:t>
            </a:r>
            <a:r>
              <a:rPr lang="en-US" sz="1600" dirty="0"/>
              <a:t>/%</a:t>
            </a:r>
            <a:endParaRPr lang="zh-CN" sz="1600" dirty="0"/>
          </a:p>
        </c:rich>
      </c:tx>
      <c:layout/>
      <c:overlay val="0"/>
      <c:spPr>
        <a:noFill/>
        <a:ln>
          <a:noFill/>
        </a:ln>
        <a:effectLst/>
      </c:spPr>
      <c:txPr>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比重</c:v>
                </c:pt>
              </c:strCache>
            </c:strRef>
          </c:tx>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50000"/>
                        <a:lumOff val="50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Sheet1!$A$2:$A$7</c:f>
              <c:strCache>
                <c:ptCount val="6"/>
                <c:pt idx="0">
                  <c:v>美国</c:v>
                </c:pt>
                <c:pt idx="1">
                  <c:v>法国</c:v>
                </c:pt>
                <c:pt idx="2">
                  <c:v>英国</c:v>
                </c:pt>
                <c:pt idx="3">
                  <c:v>日本</c:v>
                </c:pt>
                <c:pt idx="4">
                  <c:v>新加坡</c:v>
                </c:pt>
                <c:pt idx="5">
                  <c:v>韩国</c:v>
                </c:pt>
              </c:strCache>
            </c:strRef>
          </c:cat>
          <c:val>
            <c:numRef>
              <c:f>Sheet1!$B$2:$B$7</c:f>
              <c:numCache>
                <c:formatCode>General</c:formatCode>
                <c:ptCount val="6"/>
                <c:pt idx="0">
                  <c:v>77</c:v>
                </c:pt>
                <c:pt idx="1">
                  <c:v>76</c:v>
                </c:pt>
                <c:pt idx="2">
                  <c:v>73</c:v>
                </c:pt>
                <c:pt idx="3">
                  <c:v>68</c:v>
                </c:pt>
                <c:pt idx="4">
                  <c:v>65</c:v>
                </c:pt>
                <c:pt idx="5">
                  <c:v>56</c:v>
                </c:pt>
              </c:numCache>
            </c:numRef>
          </c:val>
          <c:extLst>
            <c:ext xmlns:c16="http://schemas.microsoft.com/office/drawing/2014/chart" uri="{C3380CC4-5D6E-409C-BE32-E72D297353CC}">
              <c16:uniqueId val="{00000000-59BA-423E-B314-72448D41889A}"/>
            </c:ext>
          </c:extLst>
        </c:ser>
        <c:dLbls>
          <c:dLblPos val="inEnd"/>
          <c:showLegendKey val="0"/>
          <c:showVal val="1"/>
          <c:showCatName val="0"/>
          <c:showSerName val="0"/>
          <c:showPercent val="0"/>
          <c:showBubbleSize val="0"/>
        </c:dLbls>
        <c:gapWidth val="100"/>
        <c:overlap val="-24"/>
        <c:axId val="325589776"/>
        <c:axId val="226495488"/>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列1</c:v>
                      </c:pt>
                    </c:strCache>
                  </c:strRef>
                </c:tx>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9525" cap="flat" cmpd="sng" algn="ctr">
                    <a:solidFill>
                      <a:schemeClr val="accent2">
                        <a:shade val="95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50000"/>
                              <a:lumOff val="50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c:ext uri="{CE6537A1-D6FC-4f65-9D91-7224C49458BB}">
                      <c15:showLeaderLines val="1"/>
                      <c15:leaderLines>
                        <c:spPr>
                          <a:ln w="9525">
                            <a:solidFill>
                              <a:schemeClr val="tx1">
                                <a:lumMod val="35000"/>
                                <a:lumOff val="65000"/>
                              </a:schemeClr>
                            </a:solidFill>
                          </a:ln>
                          <a:effectLst/>
                        </c:spPr>
                      </c15:leaderLines>
                    </c:ext>
                  </c:extLst>
                </c:dLbls>
                <c:cat>
                  <c:strRef>
                    <c:extLst>
                      <c:ext uri="{02D57815-91ED-43cb-92C2-25804820EDAC}">
                        <c15:formulaRef>
                          <c15:sqref>Sheet1!$A$2:$A$7</c15:sqref>
                        </c15:formulaRef>
                      </c:ext>
                    </c:extLst>
                    <c:strCache>
                      <c:ptCount val="6"/>
                      <c:pt idx="0">
                        <c:v>美国</c:v>
                      </c:pt>
                      <c:pt idx="1">
                        <c:v>法国</c:v>
                      </c:pt>
                      <c:pt idx="2">
                        <c:v>英国</c:v>
                      </c:pt>
                      <c:pt idx="3">
                        <c:v>日本</c:v>
                      </c:pt>
                      <c:pt idx="4">
                        <c:v>新加坡</c:v>
                      </c:pt>
                      <c:pt idx="5">
                        <c:v>韩国</c:v>
                      </c:pt>
                    </c:strCache>
                  </c:strRef>
                </c:cat>
                <c:val>
                  <c:numRef>
                    <c:extLst>
                      <c:ext uri="{02D57815-91ED-43cb-92C2-25804820EDAC}">
                        <c15:formulaRef>
                          <c15:sqref>Sheet1!$C$2:$C$7</c15:sqref>
                        </c15:formulaRef>
                      </c:ext>
                    </c:extLst>
                    <c:numCache>
                      <c:formatCode>General</c:formatCode>
                      <c:ptCount val="6"/>
                    </c:numCache>
                  </c:numRef>
                </c:val>
                <c:extLst>
                  <c:ext xmlns:c16="http://schemas.microsoft.com/office/drawing/2014/chart" uri="{C3380CC4-5D6E-409C-BE32-E72D297353CC}">
                    <c16:uniqueId val="{00000001-59BA-423E-B314-72448D41889A}"/>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列2</c:v>
                      </c:pt>
                    </c:strCache>
                  </c:strRef>
                </c:tx>
                <c:spPr>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9525" cap="flat" cmpd="sng" algn="ctr">
                    <a:solidFill>
                      <a:schemeClr val="accent3">
                        <a:shade val="95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50000"/>
                              <a:lumOff val="50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extLst xmlns:c15="http://schemas.microsoft.com/office/drawing/2012/chart">
                      <c:ext xmlns:c15="http://schemas.microsoft.com/office/drawing/2012/chart" uri="{02D57815-91ED-43cb-92C2-25804820EDAC}">
                        <c15:formulaRef>
                          <c15:sqref>Sheet1!$A$2:$A$7</c15:sqref>
                        </c15:formulaRef>
                      </c:ext>
                    </c:extLst>
                    <c:strCache>
                      <c:ptCount val="6"/>
                      <c:pt idx="0">
                        <c:v>美国</c:v>
                      </c:pt>
                      <c:pt idx="1">
                        <c:v>法国</c:v>
                      </c:pt>
                      <c:pt idx="2">
                        <c:v>英国</c:v>
                      </c:pt>
                      <c:pt idx="3">
                        <c:v>日本</c:v>
                      </c:pt>
                      <c:pt idx="4">
                        <c:v>新加坡</c:v>
                      </c:pt>
                      <c:pt idx="5">
                        <c:v>韩国</c:v>
                      </c:pt>
                    </c:strCache>
                  </c:strRef>
                </c:cat>
                <c:val>
                  <c:numRef>
                    <c:extLst xmlns:c15="http://schemas.microsoft.com/office/drawing/2012/chart">
                      <c:ext xmlns:c15="http://schemas.microsoft.com/office/drawing/2012/chart" uri="{02D57815-91ED-43cb-92C2-25804820EDAC}">
                        <c15:formulaRef>
                          <c15:sqref>Sheet1!$D$2:$D$7</c15:sqref>
                        </c15:formulaRef>
                      </c:ext>
                    </c:extLst>
                    <c:numCache>
                      <c:formatCode>General</c:formatCode>
                      <c:ptCount val="6"/>
                    </c:numCache>
                  </c:numRef>
                </c:val>
                <c:extLst xmlns:c15="http://schemas.microsoft.com/office/drawing/2012/chart">
                  <c:ext xmlns:c16="http://schemas.microsoft.com/office/drawing/2014/chart" uri="{C3380CC4-5D6E-409C-BE32-E72D297353CC}">
                    <c16:uniqueId val="{00000002-59BA-423E-B314-72448D41889A}"/>
                  </c:ext>
                </c:extLst>
              </c15:ser>
            </c15:filteredBarSeries>
          </c:ext>
        </c:extLst>
      </c:barChart>
      <c:catAx>
        <c:axId val="325589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zh-CN"/>
          </a:p>
        </c:txPr>
        <c:crossAx val="226495488"/>
        <c:crosses val="autoZero"/>
        <c:auto val="1"/>
        <c:lblAlgn val="ctr"/>
        <c:lblOffset val="100"/>
        <c:noMultiLvlLbl val="0"/>
      </c:catAx>
      <c:valAx>
        <c:axId val="226495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zh-CN"/>
          </a:p>
        </c:txPr>
        <c:crossAx val="3255897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zh-CN" sz="1800" b="0" dirty="0"/>
              <a:t>图</a:t>
            </a:r>
            <a:r>
              <a:rPr lang="en-US" sz="1800" b="0" dirty="0"/>
              <a:t>2</a:t>
            </a:r>
            <a:r>
              <a:rPr lang="zh-CN" sz="1800" b="0" dirty="0" smtClean="0"/>
              <a:t>：</a:t>
            </a:r>
            <a:r>
              <a:rPr lang="zh-CN" altLang="en-US" sz="1800" b="0" dirty="0" smtClean="0"/>
              <a:t>我国</a:t>
            </a:r>
            <a:r>
              <a:rPr lang="zh-CN" sz="1800" b="0" dirty="0" smtClean="0"/>
              <a:t>服务业</a:t>
            </a:r>
            <a:r>
              <a:rPr lang="zh-CN" sz="1800" b="0" dirty="0"/>
              <a:t>增加值增长情况</a:t>
            </a:r>
            <a:r>
              <a:rPr lang="en-US" sz="1800" b="0" dirty="0"/>
              <a:t>/</a:t>
            </a:r>
            <a:r>
              <a:rPr lang="zh-CN" sz="1800" b="0" dirty="0"/>
              <a:t>万亿元</a:t>
            </a:r>
          </a:p>
        </c:rich>
      </c:tx>
      <c:layout>
        <c:manualLayout>
          <c:xMode val="edge"/>
          <c:yMode val="edge"/>
          <c:x val="4.9761503800464249E-2"/>
          <c:y val="0"/>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万亿元</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cat>
            <c:numRef>
              <c:f>Sheet1!$A$2:$A$17</c:f>
              <c:numCache>
                <c:formatCode>General</c:formatCode>
                <c:ptCount val="16"/>
                <c:pt idx="0">
                  <c:v>2015</c:v>
                </c:pt>
                <c:pt idx="1">
                  <c:v>2014</c:v>
                </c:pt>
                <c:pt idx="2">
                  <c:v>2013</c:v>
                </c:pt>
                <c:pt idx="3">
                  <c:v>2012</c:v>
                </c:pt>
                <c:pt idx="4">
                  <c:v>2011</c:v>
                </c:pt>
                <c:pt idx="5">
                  <c:v>2010</c:v>
                </c:pt>
                <c:pt idx="6">
                  <c:v>2009</c:v>
                </c:pt>
                <c:pt idx="7">
                  <c:v>2008</c:v>
                </c:pt>
                <c:pt idx="8">
                  <c:v>2007</c:v>
                </c:pt>
                <c:pt idx="9">
                  <c:v>2006</c:v>
                </c:pt>
                <c:pt idx="10">
                  <c:v>2005</c:v>
                </c:pt>
                <c:pt idx="11">
                  <c:v>2004</c:v>
                </c:pt>
                <c:pt idx="12">
                  <c:v>2003</c:v>
                </c:pt>
                <c:pt idx="13">
                  <c:v>2002</c:v>
                </c:pt>
                <c:pt idx="14">
                  <c:v>2001</c:v>
                </c:pt>
                <c:pt idx="15">
                  <c:v>2000</c:v>
                </c:pt>
              </c:numCache>
            </c:numRef>
          </c:cat>
          <c:val>
            <c:numRef>
              <c:f>Sheet1!$B$2:$B$17</c:f>
              <c:numCache>
                <c:formatCode>General</c:formatCode>
                <c:ptCount val="16"/>
                <c:pt idx="0">
                  <c:v>34.159999999999997</c:v>
                </c:pt>
                <c:pt idx="1">
                  <c:v>30.6</c:v>
                </c:pt>
                <c:pt idx="2">
                  <c:v>27.59</c:v>
                </c:pt>
                <c:pt idx="3">
                  <c:v>24.3</c:v>
                </c:pt>
                <c:pt idx="4">
                  <c:v>21.46</c:v>
                </c:pt>
                <c:pt idx="5">
                  <c:v>18.07</c:v>
                </c:pt>
                <c:pt idx="6">
                  <c:v>15.36</c:v>
                </c:pt>
                <c:pt idx="7">
                  <c:v>13.59</c:v>
                </c:pt>
                <c:pt idx="8">
                  <c:v>11.51</c:v>
                </c:pt>
                <c:pt idx="9">
                  <c:v>9.1199999999999992</c:v>
                </c:pt>
                <c:pt idx="10">
                  <c:v>7.7</c:v>
                </c:pt>
                <c:pt idx="11">
                  <c:v>6.63</c:v>
                </c:pt>
                <c:pt idx="12">
                  <c:v>5.75</c:v>
                </c:pt>
                <c:pt idx="13">
                  <c:v>5.12</c:v>
                </c:pt>
                <c:pt idx="14">
                  <c:v>4.55</c:v>
                </c:pt>
                <c:pt idx="15">
                  <c:v>3.91</c:v>
                </c:pt>
              </c:numCache>
            </c:numRef>
          </c:val>
          <c:extLst>
            <c:ext xmlns:c16="http://schemas.microsoft.com/office/drawing/2014/chart" uri="{C3380CC4-5D6E-409C-BE32-E72D297353CC}">
              <c16:uniqueId val="{00000000-59BA-423E-B314-72448D41889A}"/>
            </c:ext>
          </c:extLst>
        </c:ser>
        <c:dLbls>
          <c:dLblPos val="outEnd"/>
          <c:showLegendKey val="0"/>
          <c:showVal val="1"/>
          <c:showCatName val="0"/>
          <c:showSerName val="0"/>
          <c:showPercent val="0"/>
          <c:showBubbleSize val="0"/>
        </c:dLbls>
        <c:gapWidth val="100"/>
        <c:overlap val="-24"/>
        <c:axId val="325589776"/>
        <c:axId val="226495488"/>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列1</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a:solidFill>
                              <a:schemeClr val="tx2">
                                <a:lumMod val="35000"/>
                                <a:lumOff val="65000"/>
                              </a:schemeClr>
                            </a:solidFill>
                          </a:ln>
                          <a:effectLst/>
                        </c:spPr>
                      </c15:leaderLines>
                    </c:ext>
                  </c:extLst>
                </c:dLbls>
                <c:cat>
                  <c:numRef>
                    <c:extLst>
                      <c:ext uri="{02D57815-91ED-43cb-92C2-25804820EDAC}">
                        <c15:formulaRef>
                          <c15:sqref>Sheet1!$A$2:$A$17</c15:sqref>
                        </c15:formulaRef>
                      </c:ext>
                    </c:extLst>
                    <c:numCache>
                      <c:formatCode>General</c:formatCode>
                      <c:ptCount val="16"/>
                      <c:pt idx="0">
                        <c:v>2015</c:v>
                      </c:pt>
                      <c:pt idx="1">
                        <c:v>2014</c:v>
                      </c:pt>
                      <c:pt idx="2">
                        <c:v>2013</c:v>
                      </c:pt>
                      <c:pt idx="3">
                        <c:v>2012</c:v>
                      </c:pt>
                      <c:pt idx="4">
                        <c:v>2011</c:v>
                      </c:pt>
                      <c:pt idx="5">
                        <c:v>2010</c:v>
                      </c:pt>
                      <c:pt idx="6">
                        <c:v>2009</c:v>
                      </c:pt>
                      <c:pt idx="7">
                        <c:v>2008</c:v>
                      </c:pt>
                      <c:pt idx="8">
                        <c:v>2007</c:v>
                      </c:pt>
                      <c:pt idx="9">
                        <c:v>2006</c:v>
                      </c:pt>
                      <c:pt idx="10">
                        <c:v>2005</c:v>
                      </c:pt>
                      <c:pt idx="11">
                        <c:v>2004</c:v>
                      </c:pt>
                      <c:pt idx="12">
                        <c:v>2003</c:v>
                      </c:pt>
                      <c:pt idx="13">
                        <c:v>2002</c:v>
                      </c:pt>
                      <c:pt idx="14">
                        <c:v>2001</c:v>
                      </c:pt>
                      <c:pt idx="15">
                        <c:v>2000</c:v>
                      </c:pt>
                    </c:numCache>
                  </c:numRef>
                </c:cat>
                <c:val>
                  <c:numRef>
                    <c:extLst>
                      <c:ext uri="{02D57815-91ED-43cb-92C2-25804820EDAC}">
                        <c15:formulaRef>
                          <c15:sqref>Sheet1!$C$2:$C$17</c15:sqref>
                        </c15:formulaRef>
                      </c:ext>
                    </c:extLst>
                    <c:numCache>
                      <c:formatCode>General</c:formatCode>
                      <c:ptCount val="16"/>
                    </c:numCache>
                  </c:numRef>
                </c:val>
                <c:extLst>
                  <c:ext xmlns:c16="http://schemas.microsoft.com/office/drawing/2014/chart" uri="{C3380CC4-5D6E-409C-BE32-E72D297353CC}">
                    <c16:uniqueId val="{00000001-59BA-423E-B314-72448D41889A}"/>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列2</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zh-CN"/>
                    </a:p>
                  </c:txPr>
                  <c:dLblPos val="out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numRef>
                    <c:extLst xmlns:c15="http://schemas.microsoft.com/office/drawing/2012/chart">
                      <c:ext xmlns:c15="http://schemas.microsoft.com/office/drawing/2012/chart" uri="{02D57815-91ED-43cb-92C2-25804820EDAC}">
                        <c15:formulaRef>
                          <c15:sqref>Sheet1!$A$2:$A$17</c15:sqref>
                        </c15:formulaRef>
                      </c:ext>
                    </c:extLst>
                    <c:numCache>
                      <c:formatCode>General</c:formatCode>
                      <c:ptCount val="16"/>
                      <c:pt idx="0">
                        <c:v>2015</c:v>
                      </c:pt>
                      <c:pt idx="1">
                        <c:v>2014</c:v>
                      </c:pt>
                      <c:pt idx="2">
                        <c:v>2013</c:v>
                      </c:pt>
                      <c:pt idx="3">
                        <c:v>2012</c:v>
                      </c:pt>
                      <c:pt idx="4">
                        <c:v>2011</c:v>
                      </c:pt>
                      <c:pt idx="5">
                        <c:v>2010</c:v>
                      </c:pt>
                      <c:pt idx="6">
                        <c:v>2009</c:v>
                      </c:pt>
                      <c:pt idx="7">
                        <c:v>2008</c:v>
                      </c:pt>
                      <c:pt idx="8">
                        <c:v>2007</c:v>
                      </c:pt>
                      <c:pt idx="9">
                        <c:v>2006</c:v>
                      </c:pt>
                      <c:pt idx="10">
                        <c:v>2005</c:v>
                      </c:pt>
                      <c:pt idx="11">
                        <c:v>2004</c:v>
                      </c:pt>
                      <c:pt idx="12">
                        <c:v>2003</c:v>
                      </c:pt>
                      <c:pt idx="13">
                        <c:v>2002</c:v>
                      </c:pt>
                      <c:pt idx="14">
                        <c:v>2001</c:v>
                      </c:pt>
                      <c:pt idx="15">
                        <c:v>2000</c:v>
                      </c:pt>
                    </c:numCache>
                  </c:numRef>
                </c:cat>
                <c:val>
                  <c:numRef>
                    <c:extLst xmlns:c15="http://schemas.microsoft.com/office/drawing/2012/chart">
                      <c:ext xmlns:c15="http://schemas.microsoft.com/office/drawing/2012/chart" uri="{02D57815-91ED-43cb-92C2-25804820EDAC}">
                        <c15:formulaRef>
                          <c15:sqref>Sheet1!$D$2:$D$17</c15:sqref>
                        </c15:formulaRef>
                      </c:ext>
                    </c:extLst>
                    <c:numCache>
                      <c:formatCode>General</c:formatCode>
                      <c:ptCount val="16"/>
                    </c:numCache>
                  </c:numRef>
                </c:val>
                <c:extLst xmlns:c15="http://schemas.microsoft.com/office/drawing/2012/chart">
                  <c:ext xmlns:c16="http://schemas.microsoft.com/office/drawing/2014/chart" uri="{C3380CC4-5D6E-409C-BE32-E72D297353CC}">
                    <c16:uniqueId val="{00000002-59BA-423E-B314-72448D41889A}"/>
                  </c:ext>
                </c:extLst>
              </c15:ser>
            </c15:filteredBarSeries>
          </c:ext>
        </c:extLst>
      </c:barChart>
      <c:catAx>
        <c:axId val="325589776"/>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zh-CN"/>
          </a:p>
        </c:txPr>
        <c:crossAx val="226495488"/>
        <c:crosses val="autoZero"/>
        <c:auto val="1"/>
        <c:lblAlgn val="ctr"/>
        <c:lblOffset val="100"/>
        <c:noMultiLvlLbl val="0"/>
      </c:catAx>
      <c:valAx>
        <c:axId val="22649548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zh-CN"/>
          </a:p>
        </c:txPr>
        <c:crossAx val="3255897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6A4137-0839-4474-98A7-FA048AE24882}" type="datetimeFigureOut">
              <a:rPr lang="zh-CN" altLang="en-US" smtClean="0"/>
              <a:t>2017/5/4 Thursday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64A586-1244-4393-85E6-D76AD33B1F98}" type="slidenum">
              <a:rPr lang="zh-CN" altLang="en-US" smtClean="0"/>
              <a:t>‹#›</a:t>
            </a:fld>
            <a:endParaRPr lang="zh-CN" altLang="en-US"/>
          </a:p>
        </p:txBody>
      </p:sp>
    </p:spTree>
    <p:extLst>
      <p:ext uri="{BB962C8B-B14F-4D97-AF65-F5344CB8AC3E}">
        <p14:creationId xmlns:p14="http://schemas.microsoft.com/office/powerpoint/2010/main" val="237632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D64A586-1244-4393-85E6-D76AD33B1F98}" type="slidenum">
              <a:rPr lang="zh-CN" altLang="en-US" smtClean="0"/>
              <a:t>4</a:t>
            </a:fld>
            <a:endParaRPr lang="zh-CN" altLang="en-US"/>
          </a:p>
        </p:txBody>
      </p:sp>
    </p:spTree>
    <p:extLst>
      <p:ext uri="{BB962C8B-B14F-4D97-AF65-F5344CB8AC3E}">
        <p14:creationId xmlns:p14="http://schemas.microsoft.com/office/powerpoint/2010/main" val="902971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DA0112D8-8497-4920-9EF3-8F9F6BCB1101}" type="datetimeFigureOut">
              <a:rPr lang="zh-CN" altLang="en-US" smtClean="0"/>
              <a:t>2017/5/4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103C444-3F91-4EA1-ADE3-2E41CD7D49D9}" type="slidenum">
              <a:rPr lang="zh-CN" altLang="en-US" smtClean="0"/>
              <a:t>‹#›</a:t>
            </a:fld>
            <a:endParaRPr lang="zh-CN" altLang="en-US"/>
          </a:p>
        </p:txBody>
      </p:sp>
    </p:spTree>
    <p:extLst>
      <p:ext uri="{BB962C8B-B14F-4D97-AF65-F5344CB8AC3E}">
        <p14:creationId xmlns:p14="http://schemas.microsoft.com/office/powerpoint/2010/main" val="4009557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A0112D8-8497-4920-9EF3-8F9F6BCB1101}" type="datetimeFigureOut">
              <a:rPr lang="zh-CN" altLang="en-US" smtClean="0"/>
              <a:t>2017/5/4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103C444-3F91-4EA1-ADE3-2E41CD7D49D9}" type="slidenum">
              <a:rPr lang="zh-CN" altLang="en-US" smtClean="0"/>
              <a:t>‹#›</a:t>
            </a:fld>
            <a:endParaRPr lang="zh-CN" altLang="en-US"/>
          </a:p>
        </p:txBody>
      </p:sp>
    </p:spTree>
    <p:extLst>
      <p:ext uri="{BB962C8B-B14F-4D97-AF65-F5344CB8AC3E}">
        <p14:creationId xmlns:p14="http://schemas.microsoft.com/office/powerpoint/2010/main" val="1894531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A0112D8-8497-4920-9EF3-8F9F6BCB1101}" type="datetimeFigureOut">
              <a:rPr lang="zh-CN" altLang="en-US" smtClean="0"/>
              <a:t>2017/5/4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103C444-3F91-4EA1-ADE3-2E41CD7D49D9}" type="slidenum">
              <a:rPr lang="zh-CN" altLang="en-US" smtClean="0"/>
              <a:t>‹#›</a:t>
            </a:fld>
            <a:endParaRPr lang="zh-CN" altLang="en-US"/>
          </a:p>
        </p:txBody>
      </p:sp>
    </p:spTree>
    <p:extLst>
      <p:ext uri="{BB962C8B-B14F-4D97-AF65-F5344CB8AC3E}">
        <p14:creationId xmlns:p14="http://schemas.microsoft.com/office/powerpoint/2010/main" val="981507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A0112D8-8497-4920-9EF3-8F9F6BCB1101}" type="datetimeFigureOut">
              <a:rPr lang="zh-CN" altLang="en-US" smtClean="0"/>
              <a:t>2017/5/4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103C444-3F91-4EA1-ADE3-2E41CD7D49D9}" type="slidenum">
              <a:rPr lang="zh-CN" altLang="en-US" smtClean="0"/>
              <a:t>‹#›</a:t>
            </a:fld>
            <a:endParaRPr lang="zh-CN" altLang="en-US"/>
          </a:p>
        </p:txBody>
      </p:sp>
    </p:spTree>
    <p:extLst>
      <p:ext uri="{BB962C8B-B14F-4D97-AF65-F5344CB8AC3E}">
        <p14:creationId xmlns:p14="http://schemas.microsoft.com/office/powerpoint/2010/main" val="2308521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DA0112D8-8497-4920-9EF3-8F9F6BCB1101}" type="datetimeFigureOut">
              <a:rPr lang="zh-CN" altLang="en-US" smtClean="0"/>
              <a:t>2017/5/4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103C444-3F91-4EA1-ADE3-2E41CD7D49D9}" type="slidenum">
              <a:rPr lang="zh-CN" altLang="en-US" smtClean="0"/>
              <a:t>‹#›</a:t>
            </a:fld>
            <a:endParaRPr lang="zh-CN" altLang="en-US"/>
          </a:p>
        </p:txBody>
      </p:sp>
    </p:spTree>
    <p:extLst>
      <p:ext uri="{BB962C8B-B14F-4D97-AF65-F5344CB8AC3E}">
        <p14:creationId xmlns:p14="http://schemas.microsoft.com/office/powerpoint/2010/main" val="2990417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A0112D8-8497-4920-9EF3-8F9F6BCB1101}" type="datetimeFigureOut">
              <a:rPr lang="zh-CN" altLang="en-US" smtClean="0"/>
              <a:t>2017/5/4 Thursday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103C444-3F91-4EA1-ADE3-2E41CD7D49D9}" type="slidenum">
              <a:rPr lang="zh-CN" altLang="en-US" smtClean="0"/>
              <a:t>‹#›</a:t>
            </a:fld>
            <a:endParaRPr lang="zh-CN" altLang="en-US"/>
          </a:p>
        </p:txBody>
      </p:sp>
    </p:spTree>
    <p:extLst>
      <p:ext uri="{BB962C8B-B14F-4D97-AF65-F5344CB8AC3E}">
        <p14:creationId xmlns:p14="http://schemas.microsoft.com/office/powerpoint/2010/main" val="2704217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A0112D8-8497-4920-9EF3-8F9F6BCB1101}" type="datetimeFigureOut">
              <a:rPr lang="zh-CN" altLang="en-US" smtClean="0"/>
              <a:t>2017/5/4 Thursday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103C444-3F91-4EA1-ADE3-2E41CD7D49D9}" type="slidenum">
              <a:rPr lang="zh-CN" altLang="en-US" smtClean="0"/>
              <a:t>‹#›</a:t>
            </a:fld>
            <a:endParaRPr lang="zh-CN" altLang="en-US"/>
          </a:p>
        </p:txBody>
      </p:sp>
    </p:spTree>
    <p:extLst>
      <p:ext uri="{BB962C8B-B14F-4D97-AF65-F5344CB8AC3E}">
        <p14:creationId xmlns:p14="http://schemas.microsoft.com/office/powerpoint/2010/main" val="1457863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A0112D8-8497-4920-9EF3-8F9F6BCB1101}" type="datetimeFigureOut">
              <a:rPr lang="zh-CN" altLang="en-US" smtClean="0"/>
              <a:t>2017/5/4 Thursday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103C444-3F91-4EA1-ADE3-2E41CD7D49D9}" type="slidenum">
              <a:rPr lang="zh-CN" altLang="en-US" smtClean="0"/>
              <a:t>‹#›</a:t>
            </a:fld>
            <a:endParaRPr lang="zh-CN" altLang="en-US"/>
          </a:p>
        </p:txBody>
      </p:sp>
    </p:spTree>
    <p:extLst>
      <p:ext uri="{BB962C8B-B14F-4D97-AF65-F5344CB8AC3E}">
        <p14:creationId xmlns:p14="http://schemas.microsoft.com/office/powerpoint/2010/main" val="1867905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A0112D8-8497-4920-9EF3-8F9F6BCB1101}" type="datetimeFigureOut">
              <a:rPr lang="zh-CN" altLang="en-US" smtClean="0"/>
              <a:t>2017/5/4 Thursday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103C444-3F91-4EA1-ADE3-2E41CD7D49D9}" type="slidenum">
              <a:rPr lang="zh-CN" altLang="en-US" smtClean="0"/>
              <a:t>‹#›</a:t>
            </a:fld>
            <a:endParaRPr lang="zh-CN" altLang="en-US"/>
          </a:p>
        </p:txBody>
      </p:sp>
    </p:spTree>
    <p:extLst>
      <p:ext uri="{BB962C8B-B14F-4D97-AF65-F5344CB8AC3E}">
        <p14:creationId xmlns:p14="http://schemas.microsoft.com/office/powerpoint/2010/main" val="2029515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DA0112D8-8497-4920-9EF3-8F9F6BCB1101}" type="datetimeFigureOut">
              <a:rPr lang="zh-CN" altLang="en-US" smtClean="0"/>
              <a:t>2017/5/4 Thursday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103C444-3F91-4EA1-ADE3-2E41CD7D49D9}" type="slidenum">
              <a:rPr lang="zh-CN" altLang="en-US" smtClean="0"/>
              <a:t>‹#›</a:t>
            </a:fld>
            <a:endParaRPr lang="zh-CN" altLang="en-US"/>
          </a:p>
        </p:txBody>
      </p:sp>
    </p:spTree>
    <p:extLst>
      <p:ext uri="{BB962C8B-B14F-4D97-AF65-F5344CB8AC3E}">
        <p14:creationId xmlns:p14="http://schemas.microsoft.com/office/powerpoint/2010/main" val="38679740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DA0112D8-8497-4920-9EF3-8F9F6BCB1101}" type="datetimeFigureOut">
              <a:rPr lang="zh-CN" altLang="en-US" smtClean="0"/>
              <a:t>2017/5/4 Thursday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103C444-3F91-4EA1-ADE3-2E41CD7D49D9}" type="slidenum">
              <a:rPr lang="zh-CN" altLang="en-US" smtClean="0"/>
              <a:t>‹#›</a:t>
            </a:fld>
            <a:endParaRPr lang="zh-CN" altLang="en-US"/>
          </a:p>
        </p:txBody>
      </p:sp>
    </p:spTree>
    <p:extLst>
      <p:ext uri="{BB962C8B-B14F-4D97-AF65-F5344CB8AC3E}">
        <p14:creationId xmlns:p14="http://schemas.microsoft.com/office/powerpoint/2010/main" val="23314736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0112D8-8497-4920-9EF3-8F9F6BCB1101}" type="datetimeFigureOut">
              <a:rPr lang="zh-CN" altLang="en-US" smtClean="0"/>
              <a:t>2017/5/4 Thursday</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03C444-3F91-4EA1-ADE3-2E41CD7D49D9}" type="slidenum">
              <a:rPr lang="zh-CN" altLang="en-US" smtClean="0"/>
              <a:t>‹#›</a:t>
            </a:fld>
            <a:endParaRPr lang="zh-CN" altLang="en-US"/>
          </a:p>
        </p:txBody>
      </p:sp>
    </p:spTree>
    <p:extLst>
      <p:ext uri="{BB962C8B-B14F-4D97-AF65-F5344CB8AC3E}">
        <p14:creationId xmlns:p14="http://schemas.microsoft.com/office/powerpoint/2010/main" val="634814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g"/><Relationship Id="rId1" Type="http://schemas.openxmlformats.org/officeDocument/2006/relationships/slideLayout" Target="../slideLayouts/slideLayout7.xml"/><Relationship Id="rId4" Type="http://schemas.openxmlformats.org/officeDocument/2006/relationships/image" Target="../media/image22.jpg"/></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hart" Target="../charts/chart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345872" y="1784012"/>
            <a:ext cx="7500256" cy="2713344"/>
          </a:xfrm>
          <a:prstGeom prst="rect">
            <a:avLst/>
          </a:prstGeom>
          <a:solidFill>
            <a:schemeClr val="accent4">
              <a:alpha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 name="矩形 1"/>
          <p:cNvSpPr/>
          <p:nvPr/>
        </p:nvSpPr>
        <p:spPr>
          <a:xfrm>
            <a:off x="1646582" y="-2716406"/>
            <a:ext cx="910667" cy="4710861"/>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 name="矩形 3"/>
          <p:cNvSpPr/>
          <p:nvPr/>
        </p:nvSpPr>
        <p:spPr>
          <a:xfrm>
            <a:off x="835090" y="-344962"/>
            <a:ext cx="2533650" cy="1428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46899" y="4357226"/>
            <a:ext cx="2273283" cy="460932"/>
          </a:xfrm>
          <a:prstGeom prst="rect">
            <a:avLst/>
          </a:prstGeom>
          <a:solidFill>
            <a:schemeClr val="accent4">
              <a:alpha val="39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0" name="文本框 9"/>
          <p:cNvSpPr txBox="1"/>
          <p:nvPr/>
        </p:nvSpPr>
        <p:spPr>
          <a:xfrm>
            <a:off x="5139612" y="2005741"/>
            <a:ext cx="1912776" cy="369332"/>
          </a:xfrm>
          <a:prstGeom prst="rect">
            <a:avLst/>
          </a:prstGeom>
          <a:noFill/>
        </p:spPr>
        <p:txBody>
          <a:bodyPr wrap="square" rtlCol="0">
            <a:spAutoFit/>
          </a:bodyPr>
          <a:lstStyle/>
          <a:p>
            <a:pPr algn="ctr"/>
            <a:r>
              <a:rPr lang="zh-CN" altLang="en-US" dirty="0" smtClean="0">
                <a:latin typeface="黑体" panose="02010609060101010101" pitchFamily="49" charset="-122"/>
                <a:ea typeface="黑体" panose="02010609060101010101" pitchFamily="49" charset="-122"/>
              </a:rPr>
              <a:t>毛概小组汇报</a:t>
            </a:r>
            <a:endParaRPr lang="zh-CN" altLang="en-US" dirty="0">
              <a:latin typeface="黑体" panose="02010609060101010101" pitchFamily="49" charset="-122"/>
              <a:ea typeface="黑体" panose="02010609060101010101" pitchFamily="49" charset="-122"/>
            </a:endParaRPr>
          </a:p>
        </p:txBody>
      </p:sp>
      <p:sp>
        <p:nvSpPr>
          <p:cNvPr id="11" name="文本框 10"/>
          <p:cNvSpPr txBox="1"/>
          <p:nvPr/>
        </p:nvSpPr>
        <p:spPr>
          <a:xfrm>
            <a:off x="3554040" y="2540519"/>
            <a:ext cx="5083920" cy="1200329"/>
          </a:xfrm>
          <a:prstGeom prst="rect">
            <a:avLst/>
          </a:prstGeom>
          <a:noFill/>
        </p:spPr>
        <p:txBody>
          <a:bodyPr wrap="square" rtlCol="0">
            <a:spAutoFit/>
          </a:bodyPr>
          <a:lstStyle/>
          <a:p>
            <a:pPr algn="ctr"/>
            <a:r>
              <a:rPr lang="zh-CN" altLang="en-US" sz="3600" dirty="0">
                <a:latin typeface="黑体" panose="02010609060101010101" pitchFamily="49" charset="-122"/>
                <a:ea typeface="黑体" panose="02010609060101010101" pitchFamily="49" charset="-122"/>
              </a:rPr>
              <a:t>扩大中等收入群体</a:t>
            </a:r>
            <a:r>
              <a:rPr lang="zh-CN" altLang="en-US" sz="3600" dirty="0" smtClean="0">
                <a:latin typeface="黑体" panose="02010609060101010101" pitchFamily="49" charset="-122"/>
                <a:ea typeface="黑体" panose="02010609060101010101" pitchFamily="49" charset="-122"/>
              </a:rPr>
              <a:t>的</a:t>
            </a:r>
            <a:endParaRPr lang="en-US" altLang="zh-CN" sz="3600" dirty="0" smtClean="0">
              <a:latin typeface="黑体" panose="02010609060101010101" pitchFamily="49" charset="-122"/>
              <a:ea typeface="黑体" panose="02010609060101010101" pitchFamily="49" charset="-122"/>
            </a:endParaRPr>
          </a:p>
          <a:p>
            <a:pPr algn="ctr"/>
            <a:r>
              <a:rPr lang="zh-CN" altLang="en-US" sz="3600" dirty="0" smtClean="0">
                <a:latin typeface="黑体" panose="02010609060101010101" pitchFamily="49" charset="-122"/>
                <a:ea typeface="黑体" panose="02010609060101010101" pitchFamily="49" charset="-122"/>
              </a:rPr>
              <a:t>途径探究</a:t>
            </a:r>
            <a:endParaRPr lang="zh-CN" altLang="en-US" sz="3600" dirty="0">
              <a:latin typeface="黑体" panose="02010609060101010101" pitchFamily="49" charset="-122"/>
              <a:ea typeface="黑体" panose="02010609060101010101" pitchFamily="49" charset="-122"/>
            </a:endParaRPr>
          </a:p>
        </p:txBody>
      </p:sp>
      <p:sp>
        <p:nvSpPr>
          <p:cNvPr id="12" name="文本框 11"/>
          <p:cNvSpPr txBox="1"/>
          <p:nvPr/>
        </p:nvSpPr>
        <p:spPr>
          <a:xfrm>
            <a:off x="3740020" y="5092862"/>
            <a:ext cx="4711959" cy="646331"/>
          </a:xfrm>
          <a:prstGeom prst="rect">
            <a:avLst/>
          </a:prstGeom>
          <a:noFill/>
        </p:spPr>
        <p:txBody>
          <a:bodyPr wrap="square" rtlCol="0">
            <a:spAutoFit/>
          </a:bodyPr>
          <a:lstStyle/>
          <a:p>
            <a:pPr algn="ctr"/>
            <a:r>
              <a:rPr lang="zh-CN" altLang="en-US" dirty="0" smtClean="0">
                <a:solidFill>
                  <a:schemeClr val="tx1">
                    <a:lumMod val="95000"/>
                    <a:lumOff val="5000"/>
                  </a:schemeClr>
                </a:solidFill>
                <a:latin typeface="黑体" panose="02010609060101010101" pitchFamily="49" charset="-122"/>
                <a:ea typeface="黑体" panose="02010609060101010101" pitchFamily="49" charset="-122"/>
              </a:rPr>
              <a:t>第</a:t>
            </a:r>
            <a:r>
              <a:rPr lang="en-US" altLang="zh-CN" dirty="0" smtClean="0">
                <a:solidFill>
                  <a:schemeClr val="tx1">
                    <a:lumMod val="95000"/>
                    <a:lumOff val="5000"/>
                  </a:schemeClr>
                </a:solidFill>
                <a:latin typeface="黑体" panose="02010609060101010101" pitchFamily="49" charset="-122"/>
                <a:ea typeface="黑体" panose="02010609060101010101" pitchFamily="49" charset="-122"/>
              </a:rPr>
              <a:t>21</a:t>
            </a:r>
            <a:r>
              <a:rPr lang="zh-CN" altLang="en-US" dirty="0" smtClean="0">
                <a:solidFill>
                  <a:schemeClr val="tx1">
                    <a:lumMod val="95000"/>
                    <a:lumOff val="5000"/>
                  </a:schemeClr>
                </a:solidFill>
                <a:latin typeface="黑体" panose="02010609060101010101" pitchFamily="49" charset="-122"/>
                <a:ea typeface="黑体" panose="02010609060101010101" pitchFamily="49" charset="-122"/>
              </a:rPr>
              <a:t>小组</a:t>
            </a:r>
            <a:endParaRPr lang="en-US" altLang="zh-CN" dirty="0" smtClean="0">
              <a:solidFill>
                <a:schemeClr val="tx1">
                  <a:lumMod val="95000"/>
                  <a:lumOff val="5000"/>
                </a:schemeClr>
              </a:solidFill>
              <a:latin typeface="黑体" panose="02010609060101010101" pitchFamily="49" charset="-122"/>
              <a:ea typeface="黑体" panose="02010609060101010101" pitchFamily="49" charset="-122"/>
            </a:endParaRPr>
          </a:p>
          <a:p>
            <a:pPr algn="ctr"/>
            <a:r>
              <a:rPr lang="zh-CN" altLang="en-US" dirty="0" smtClean="0">
                <a:solidFill>
                  <a:schemeClr val="tx1">
                    <a:lumMod val="95000"/>
                    <a:lumOff val="5000"/>
                  </a:schemeClr>
                </a:solidFill>
                <a:latin typeface="黑体" panose="02010609060101010101" pitchFamily="49" charset="-122"/>
                <a:ea typeface="黑体" panose="02010609060101010101" pitchFamily="49" charset="-122"/>
              </a:rPr>
              <a:t>黄靖 周朋博 张曾鋆 徐爱雯 彭嘉辉</a:t>
            </a:r>
            <a:endParaRPr lang="zh-CN" altLang="en-US" dirty="0">
              <a:solidFill>
                <a:schemeClr val="tx1">
                  <a:lumMod val="95000"/>
                  <a:lumOff val="5000"/>
                </a:schemeClr>
              </a:solidFill>
              <a:latin typeface="黑体" panose="02010609060101010101" pitchFamily="49" charset="-122"/>
              <a:ea typeface="黑体" panose="02010609060101010101" pitchFamily="49" charset="-122"/>
            </a:endParaRPr>
          </a:p>
        </p:txBody>
      </p:sp>
      <p:sp>
        <p:nvSpPr>
          <p:cNvPr id="3" name="等腰三角形 2"/>
          <p:cNvSpPr/>
          <p:nvPr/>
        </p:nvSpPr>
        <p:spPr>
          <a:xfrm>
            <a:off x="5911197" y="3924300"/>
            <a:ext cx="369606" cy="318626"/>
          </a:xfrm>
          <a:prstGeom prst="triangl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73121970"/>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250"/>
                                        <p:tgtEl>
                                          <p:spTgt spid="10"/>
                                        </p:tgtEl>
                                      </p:cBhvr>
                                    </p:animEffect>
                                  </p:childTnLst>
                                </p:cTn>
                              </p:par>
                            </p:childTnLst>
                          </p:cTn>
                        </p:par>
                        <p:par>
                          <p:cTn id="21" fill="hold">
                            <p:stCondLst>
                              <p:cond delay="1250"/>
                            </p:stCondLst>
                            <p:childTnLst>
                              <p:par>
                                <p:cTn id="22" presetID="10" presetClass="entr" presetSubtype="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250"/>
                                        <p:tgtEl>
                                          <p:spTgt spid="11"/>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250"/>
                                        <p:tgtEl>
                                          <p:spTgt spid="3"/>
                                        </p:tgtEl>
                                      </p:cBhvr>
                                    </p:animEffect>
                                  </p:childTnLst>
                                </p:cTn>
                              </p:par>
                            </p:childTnLst>
                          </p:cTn>
                        </p:par>
                        <p:par>
                          <p:cTn id="29" fill="hold">
                            <p:stCondLst>
                              <p:cond delay="1750"/>
                            </p:stCondLst>
                            <p:childTnLst>
                              <p:par>
                                <p:cTn id="30" presetID="10" presetClass="entr" presetSubtype="0"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8" grpId="0" animBg="1"/>
      <p:bldP spid="10" grpId="0"/>
      <p:bldP spid="11" grpId="0"/>
      <p:bldP spid="12" grpId="0"/>
      <p:bldP spid="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787473" y="781782"/>
            <a:ext cx="19606868" cy="564974"/>
          </a:xfrm>
          <a:prstGeom prst="rect">
            <a:avLst/>
          </a:prstGeom>
          <a:solidFill>
            <a:schemeClr val="accent4">
              <a:alpha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矩形 2"/>
          <p:cNvSpPr/>
          <p:nvPr/>
        </p:nvSpPr>
        <p:spPr>
          <a:xfrm>
            <a:off x="838200" y="474372"/>
            <a:ext cx="872384" cy="872384"/>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4400" dirty="0" smtClean="0">
                <a:latin typeface="黑体" panose="02010609060101010101" pitchFamily="49" charset="-122"/>
                <a:ea typeface="黑体" panose="02010609060101010101" pitchFamily="49" charset="-122"/>
              </a:rPr>
              <a:t>03</a:t>
            </a:r>
            <a:endParaRPr lang="zh-CN" altLang="en-US" sz="4400" dirty="0">
              <a:latin typeface="黑体" panose="02010609060101010101" pitchFamily="49" charset="-122"/>
              <a:ea typeface="黑体" panose="02010609060101010101" pitchFamily="49" charset="-122"/>
            </a:endParaRPr>
          </a:p>
        </p:txBody>
      </p:sp>
      <p:sp>
        <p:nvSpPr>
          <p:cNvPr id="4" name="文本框 3"/>
          <p:cNvSpPr txBox="1"/>
          <p:nvPr/>
        </p:nvSpPr>
        <p:spPr>
          <a:xfrm>
            <a:off x="1904221" y="864214"/>
            <a:ext cx="3785379"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扩大中等收入群体的途径</a:t>
            </a:r>
          </a:p>
        </p:txBody>
      </p:sp>
      <p:sp>
        <p:nvSpPr>
          <p:cNvPr id="13" name="矩形 12"/>
          <p:cNvSpPr/>
          <p:nvPr/>
        </p:nvSpPr>
        <p:spPr>
          <a:xfrm>
            <a:off x="0" y="1759322"/>
            <a:ext cx="2724150" cy="17029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4" name="矩形 13"/>
          <p:cNvSpPr/>
          <p:nvPr/>
        </p:nvSpPr>
        <p:spPr>
          <a:xfrm>
            <a:off x="2724150" y="1759321"/>
            <a:ext cx="9467850" cy="170294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9" name="矩形 8"/>
          <p:cNvSpPr/>
          <p:nvPr/>
        </p:nvSpPr>
        <p:spPr>
          <a:xfrm>
            <a:off x="337400" y="2077070"/>
            <a:ext cx="2049349" cy="1015663"/>
          </a:xfrm>
          <a:prstGeom prst="rect">
            <a:avLst/>
          </a:prstGeom>
        </p:spPr>
        <p:txBody>
          <a:bodyPr wrap="square">
            <a:spAutoFit/>
          </a:bodyPr>
          <a:lstStyle/>
          <a:p>
            <a:r>
              <a:rPr lang="zh-CN" altLang="en-US" sz="2000" dirty="0">
                <a:solidFill>
                  <a:schemeClr val="bg1"/>
                </a:solidFill>
                <a:latin typeface="黑体" panose="02010609060101010101" pitchFamily="49" charset="-122"/>
                <a:ea typeface="黑体" panose="02010609060101010101" pitchFamily="49" charset="-122"/>
              </a:rPr>
              <a:t>把服务业市场开放作为供给侧结构性改革的重点</a:t>
            </a:r>
          </a:p>
        </p:txBody>
      </p:sp>
      <p:sp>
        <p:nvSpPr>
          <p:cNvPr id="11" name="矩形 10"/>
          <p:cNvSpPr/>
          <p:nvPr/>
        </p:nvSpPr>
        <p:spPr>
          <a:xfrm>
            <a:off x="2964004" y="1984738"/>
            <a:ext cx="8875572" cy="1200329"/>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当前， 在研发、设计、销售、物流等生产性服务业领域，以及健康、文化、养老、旅游等生活性服务业领域，应当尽快实施负面清单管理，全面向社会资本放开市场，有序向外资开放市场。随着国内自由贸易试验区的大幅度扩容，需要把服务业市场对外开放摆在突出位置。</a:t>
            </a:r>
          </a:p>
        </p:txBody>
      </p:sp>
      <p:pic>
        <p:nvPicPr>
          <p:cNvPr id="45" name="图片 4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4150" y="3874827"/>
            <a:ext cx="3594267" cy="2362982"/>
          </a:xfrm>
          <a:prstGeom prst="rect">
            <a:avLst/>
          </a:prstGeom>
          <a:ln>
            <a:noFill/>
          </a:ln>
          <a:effectLst>
            <a:outerShdw blurRad="292100" dist="139700" dir="2700000" algn="tl" rotWithShape="0">
              <a:srgbClr val="333333">
                <a:alpha val="65000"/>
              </a:srgbClr>
            </a:outerShdw>
          </a:effectLst>
        </p:spPr>
      </p:pic>
      <p:pic>
        <p:nvPicPr>
          <p:cNvPr id="46" name="图片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0617" y="4046277"/>
            <a:ext cx="3321573" cy="25262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90633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750"/>
                                        <p:tgtEl>
                                          <p:spTgt spid="45"/>
                                        </p:tgtEl>
                                      </p:cBhvr>
                                    </p:animEffect>
                                  </p:childTnLst>
                                </p:cTn>
                              </p:par>
                            </p:childTnLst>
                          </p:cTn>
                        </p:par>
                        <p:par>
                          <p:cTn id="8" fill="hold">
                            <p:stCondLst>
                              <p:cond delay="750"/>
                            </p:stCondLst>
                            <p:childTnLst>
                              <p:par>
                                <p:cTn id="9" presetID="10" presetClass="entr" presetSubtype="0" fill="hold" nodeType="afterEffect">
                                  <p:stCondLst>
                                    <p:cond delay="25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7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787473" y="781782"/>
            <a:ext cx="19606868" cy="564974"/>
          </a:xfrm>
          <a:prstGeom prst="rect">
            <a:avLst/>
          </a:prstGeom>
          <a:solidFill>
            <a:schemeClr val="accent4">
              <a:alpha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矩形 2"/>
          <p:cNvSpPr/>
          <p:nvPr/>
        </p:nvSpPr>
        <p:spPr>
          <a:xfrm>
            <a:off x="838200" y="474372"/>
            <a:ext cx="872384" cy="872384"/>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4400" dirty="0" smtClean="0">
                <a:latin typeface="黑体" panose="02010609060101010101" pitchFamily="49" charset="-122"/>
                <a:ea typeface="黑体" panose="02010609060101010101" pitchFamily="49" charset="-122"/>
              </a:rPr>
              <a:t>03</a:t>
            </a:r>
            <a:endParaRPr lang="zh-CN" altLang="en-US" sz="4400" dirty="0">
              <a:latin typeface="黑体" panose="02010609060101010101" pitchFamily="49" charset="-122"/>
              <a:ea typeface="黑体" panose="02010609060101010101" pitchFamily="49" charset="-122"/>
            </a:endParaRPr>
          </a:p>
        </p:txBody>
      </p:sp>
      <p:sp>
        <p:nvSpPr>
          <p:cNvPr id="4" name="文本框 3"/>
          <p:cNvSpPr txBox="1"/>
          <p:nvPr/>
        </p:nvSpPr>
        <p:spPr>
          <a:xfrm>
            <a:off x="1904221" y="864214"/>
            <a:ext cx="3785379"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扩大中等收入群体的途径</a:t>
            </a:r>
          </a:p>
        </p:txBody>
      </p:sp>
      <p:sp>
        <p:nvSpPr>
          <p:cNvPr id="8" name="矩形 7"/>
          <p:cNvSpPr/>
          <p:nvPr/>
        </p:nvSpPr>
        <p:spPr>
          <a:xfrm rot="2661417">
            <a:off x="1698124" y="2686051"/>
            <a:ext cx="2266950" cy="22669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cxnSp>
        <p:nvCxnSpPr>
          <p:cNvPr id="9" name="直接连接符 8"/>
          <p:cNvCxnSpPr/>
          <p:nvPr/>
        </p:nvCxnSpPr>
        <p:spPr>
          <a:xfrm flipV="1">
            <a:off x="2149477" y="3616327"/>
            <a:ext cx="2454273" cy="24542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6033639" y="4520928"/>
            <a:ext cx="1870294" cy="645072"/>
          </a:xfrm>
          <a:prstGeom prst="parallelogram">
            <a:avLst>
              <a:gd name="adj" fmla="val 100174"/>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1" name="Content Placeholder 2"/>
          <p:cNvSpPr txBox="1">
            <a:spLocks/>
          </p:cNvSpPr>
          <p:nvPr/>
        </p:nvSpPr>
        <p:spPr>
          <a:xfrm>
            <a:off x="5355226" y="3410108"/>
            <a:ext cx="5570277" cy="854420"/>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defTabSz="457200">
              <a:lnSpc>
                <a:spcPct val="130000"/>
              </a:lnSpc>
              <a:spcBef>
                <a:spcPts val="0"/>
              </a:spcBef>
              <a:buNone/>
            </a:pPr>
            <a:r>
              <a:rPr lang="zh-CN" altLang="en-US" dirty="0" smtClean="0">
                <a:solidFill>
                  <a:schemeClr val="tx1">
                    <a:lumMod val="65000"/>
                    <a:lumOff val="35000"/>
                  </a:schemeClr>
                </a:solidFill>
                <a:latin typeface="黑体" panose="02010609060101010101" pitchFamily="49" charset="-122"/>
                <a:ea typeface="黑体" panose="02010609060101010101" pitchFamily="49" charset="-122"/>
              </a:rPr>
              <a:t>经过</a:t>
            </a:r>
            <a:r>
              <a:rPr lang="en-US" altLang="zh-CN" dirty="0" smtClean="0">
                <a:solidFill>
                  <a:schemeClr val="tx1">
                    <a:lumMod val="65000"/>
                    <a:lumOff val="35000"/>
                  </a:schemeClr>
                </a:solidFill>
                <a:latin typeface="黑体" panose="02010609060101010101" pitchFamily="49" charset="-122"/>
                <a:ea typeface="黑体" panose="02010609060101010101" pitchFamily="49" charset="-122"/>
              </a:rPr>
              <a:t>38</a:t>
            </a:r>
            <a:r>
              <a:rPr lang="zh-CN" altLang="en-US" dirty="0" smtClean="0">
                <a:solidFill>
                  <a:schemeClr val="tx1">
                    <a:lumMod val="65000"/>
                    <a:lumOff val="35000"/>
                  </a:schemeClr>
                </a:solidFill>
                <a:latin typeface="黑体" panose="02010609060101010101" pitchFamily="49" charset="-122"/>
                <a:ea typeface="黑体" panose="02010609060101010101" pitchFamily="49" charset="-122"/>
              </a:rPr>
              <a:t>年</a:t>
            </a:r>
            <a:r>
              <a:rPr lang="zh-CN" altLang="en-US" dirty="0">
                <a:solidFill>
                  <a:schemeClr val="tx1">
                    <a:lumMod val="65000"/>
                    <a:lumOff val="35000"/>
                  </a:schemeClr>
                </a:solidFill>
                <a:latin typeface="黑体" panose="02010609060101010101" pitchFamily="49" charset="-122"/>
                <a:ea typeface="黑体" panose="02010609060101010101" pitchFamily="49" charset="-122"/>
              </a:rPr>
              <a:t>的改革开放，我国积累了大量的人力资本。</a:t>
            </a:r>
            <a:r>
              <a:rPr lang="zh-CN" altLang="en-US" dirty="0" smtClean="0">
                <a:solidFill>
                  <a:schemeClr val="tx1">
                    <a:lumMod val="65000"/>
                    <a:lumOff val="35000"/>
                  </a:schemeClr>
                </a:solidFill>
                <a:latin typeface="黑体" panose="02010609060101010101" pitchFamily="49" charset="-122"/>
                <a:ea typeface="黑体" panose="02010609060101010101" pitchFamily="49" charset="-122"/>
              </a:rPr>
              <a:t>加快体制</a:t>
            </a:r>
            <a:r>
              <a:rPr lang="zh-CN" altLang="en-US" dirty="0">
                <a:solidFill>
                  <a:schemeClr val="tx1">
                    <a:lumMod val="65000"/>
                    <a:lumOff val="35000"/>
                  </a:schemeClr>
                </a:solidFill>
                <a:latin typeface="黑体" panose="02010609060101010101" pitchFamily="49" charset="-122"/>
                <a:ea typeface="黑体" panose="02010609060101010101" pitchFamily="49" charset="-122"/>
              </a:rPr>
              <a:t>创新， 由追求数量型人口红利向追求人力资本红利转变， 不仅有利于为创新驱动提供制度保障，还有利于使更多知识分子成为中高收入群体。</a:t>
            </a:r>
          </a:p>
        </p:txBody>
      </p:sp>
      <p:sp>
        <p:nvSpPr>
          <p:cNvPr id="12" name="文本框 11"/>
          <p:cNvSpPr txBox="1"/>
          <p:nvPr/>
        </p:nvSpPr>
        <p:spPr>
          <a:xfrm>
            <a:off x="5355226" y="2130780"/>
            <a:ext cx="5553027" cy="1200329"/>
          </a:xfrm>
          <a:prstGeom prst="rect">
            <a:avLst/>
          </a:prstGeom>
          <a:noFill/>
        </p:spPr>
        <p:txBody>
          <a:bodyPr wrap="square" rtlCol="0">
            <a:spAutoFit/>
          </a:bodyPr>
          <a:lstStyle/>
          <a:p>
            <a:r>
              <a:rPr lang="zh-CN" altLang="zh-CN" sz="2400" dirty="0">
                <a:latin typeface="黑体" panose="02010609060101010101" pitchFamily="49" charset="-122"/>
                <a:ea typeface="黑体" panose="02010609060101010101" pitchFamily="49" charset="-122"/>
              </a:rPr>
              <a:t>二、加快教育、科研体制改革，保护知识产权，使更多知识分子有条件依靠人力资本成为中高收入</a:t>
            </a:r>
            <a:r>
              <a:rPr lang="zh-CN" altLang="zh-CN" sz="2400" dirty="0" smtClean="0">
                <a:latin typeface="黑体" panose="02010609060101010101" pitchFamily="49" charset="-122"/>
                <a:ea typeface="黑体" panose="02010609060101010101" pitchFamily="49" charset="-122"/>
              </a:rPr>
              <a:t>群体</a:t>
            </a:r>
            <a:r>
              <a:rPr lang="zh-TW" altLang="en-US" sz="2400" dirty="0" smtClean="0">
                <a:latin typeface="黑体" panose="02010609060101010101" pitchFamily="49" charset="-122"/>
                <a:ea typeface="黑体" panose="02010609060101010101" pitchFamily="49" charset="-122"/>
              </a:rPr>
              <a:t>。</a:t>
            </a:r>
            <a:endParaRPr lang="zh-CN" altLang="zh-CN" sz="2400" dirty="0">
              <a:latin typeface="黑体" panose="02010609060101010101" pitchFamily="49" charset="-122"/>
              <a:ea typeface="黑体" panose="02010609060101010101" pitchFamily="49" charset="-122"/>
            </a:endParaRPr>
          </a:p>
        </p:txBody>
      </p:sp>
      <p:sp>
        <p:nvSpPr>
          <p:cNvPr id="13" name="平行四边形 12"/>
          <p:cNvSpPr/>
          <p:nvPr/>
        </p:nvSpPr>
        <p:spPr>
          <a:xfrm>
            <a:off x="3872831" y="4520928"/>
            <a:ext cx="1336892" cy="645072"/>
          </a:xfrm>
          <a:prstGeom prst="parallelogram">
            <a:avLst>
              <a:gd name="adj" fmla="val 100174"/>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4" name="平行四边形 13"/>
          <p:cNvSpPr/>
          <p:nvPr/>
        </p:nvSpPr>
        <p:spPr>
          <a:xfrm>
            <a:off x="2388592" y="4520928"/>
            <a:ext cx="1051369" cy="645072"/>
          </a:xfrm>
          <a:prstGeom prst="parallelogram">
            <a:avLst>
              <a:gd name="adj" fmla="val 100174"/>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cxnSp>
        <p:nvCxnSpPr>
          <p:cNvPr id="15" name="直接连接符 14"/>
          <p:cNvCxnSpPr/>
          <p:nvPr/>
        </p:nvCxnSpPr>
        <p:spPr>
          <a:xfrm flipV="1">
            <a:off x="1066346" y="1491395"/>
            <a:ext cx="2438401" cy="2479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3077028" y="4520928"/>
            <a:ext cx="1158736" cy="645072"/>
          </a:xfrm>
          <a:prstGeom prst="parallelogram">
            <a:avLst>
              <a:gd name="adj" fmla="val 100174"/>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8" name="平行四边形 17"/>
          <p:cNvSpPr/>
          <p:nvPr/>
        </p:nvSpPr>
        <p:spPr>
          <a:xfrm>
            <a:off x="4846790" y="4520928"/>
            <a:ext cx="1549783" cy="645072"/>
          </a:xfrm>
          <a:prstGeom prst="parallelogram">
            <a:avLst>
              <a:gd name="adj" fmla="val 100174"/>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9" name="平行四边形 18"/>
          <p:cNvSpPr/>
          <p:nvPr/>
        </p:nvSpPr>
        <p:spPr>
          <a:xfrm>
            <a:off x="7540999" y="4520928"/>
            <a:ext cx="2014540" cy="645072"/>
          </a:xfrm>
          <a:prstGeom prst="parallelogram">
            <a:avLst>
              <a:gd name="adj" fmla="val 100174"/>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0" name="平行四边形 19"/>
          <p:cNvSpPr/>
          <p:nvPr/>
        </p:nvSpPr>
        <p:spPr>
          <a:xfrm>
            <a:off x="9192605" y="4520928"/>
            <a:ext cx="2269471" cy="645072"/>
          </a:xfrm>
          <a:prstGeom prst="parallelogram">
            <a:avLst>
              <a:gd name="adj" fmla="val 100174"/>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41292493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250"/>
                                        <p:tgtEl>
                                          <p:spTgt spid="13"/>
                                        </p:tgtEl>
                                      </p:cBhvr>
                                    </p:animEffect>
                                  </p:childTnLst>
                                </p:cTn>
                              </p:par>
                            </p:childTnLst>
                          </p:cTn>
                        </p:par>
                        <p:par>
                          <p:cTn id="25" fill="hold">
                            <p:stCondLst>
                              <p:cond delay="1250"/>
                            </p:stCondLst>
                            <p:childTnLst>
                              <p:par>
                                <p:cTn id="26" presetID="10" presetClass="entr" presetSubtype="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250"/>
                                        <p:tgtEl>
                                          <p:spTgt spid="14"/>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250"/>
                                        <p:tgtEl>
                                          <p:spTgt spid="10"/>
                                        </p:tgtEl>
                                      </p:cBhvr>
                                    </p:animEffect>
                                  </p:childTnLst>
                                </p:cTn>
                              </p:par>
                            </p:childTnLst>
                          </p:cTn>
                        </p:par>
                        <p:par>
                          <p:cTn id="33" fill="hold">
                            <p:stCondLst>
                              <p:cond delay="1750"/>
                            </p:stCondLst>
                            <p:childTnLst>
                              <p:par>
                                <p:cTn id="34" presetID="10" presetClass="entr" presetSubtype="0"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250"/>
                                        <p:tgtEl>
                                          <p:spTgt spid="17"/>
                                        </p:tgtEl>
                                      </p:cBhvr>
                                    </p:animEffect>
                                  </p:childTnLst>
                                </p:cTn>
                              </p:par>
                            </p:childTnLst>
                          </p:cTn>
                        </p:par>
                        <p:par>
                          <p:cTn id="37" fill="hold">
                            <p:stCondLst>
                              <p:cond delay="2000"/>
                            </p:stCondLst>
                            <p:childTnLst>
                              <p:par>
                                <p:cTn id="38" presetID="10" presetClass="entr" presetSubtype="0" fill="hold" grpId="0" nodeType="after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250"/>
                                        <p:tgtEl>
                                          <p:spTgt spid="20"/>
                                        </p:tgtEl>
                                      </p:cBhvr>
                                    </p:animEffect>
                                  </p:childTnLst>
                                </p:cTn>
                              </p:par>
                            </p:childTnLst>
                          </p:cTn>
                        </p:par>
                        <p:par>
                          <p:cTn id="41" fill="hold">
                            <p:stCondLst>
                              <p:cond delay="2250"/>
                            </p:stCondLst>
                            <p:childTnLst>
                              <p:par>
                                <p:cTn id="42" presetID="10" presetClass="entr" presetSubtype="0" fill="hold" grpId="0"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250"/>
                                        <p:tgtEl>
                                          <p:spTgt spid="18"/>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2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p:bldP spid="12" grpId="0"/>
      <p:bldP spid="13" grpId="0" animBg="1"/>
      <p:bldP spid="14" grpId="0" animBg="1"/>
      <p:bldP spid="17" grpId="0" animBg="1"/>
      <p:bldP spid="18" grpId="0" animBg="1"/>
      <p:bldP spid="19" grpId="0" animBg="1"/>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4758141"/>
            <a:ext cx="12192000" cy="209986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4" name="矩形 23"/>
          <p:cNvSpPr/>
          <p:nvPr/>
        </p:nvSpPr>
        <p:spPr>
          <a:xfrm>
            <a:off x="838199" y="1887247"/>
            <a:ext cx="5067301" cy="4146000"/>
          </a:xfrm>
          <a:prstGeom prst="rect">
            <a:avLst/>
          </a:prstGeom>
          <a:solidFill>
            <a:srgbClr val="FFC000">
              <a:alpha val="98000"/>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 name="矩形 1"/>
          <p:cNvSpPr/>
          <p:nvPr/>
        </p:nvSpPr>
        <p:spPr>
          <a:xfrm>
            <a:off x="-13787473" y="781782"/>
            <a:ext cx="19606868" cy="564974"/>
          </a:xfrm>
          <a:prstGeom prst="rect">
            <a:avLst/>
          </a:prstGeom>
          <a:solidFill>
            <a:schemeClr val="accent4">
              <a:alpha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矩形 2"/>
          <p:cNvSpPr/>
          <p:nvPr/>
        </p:nvSpPr>
        <p:spPr>
          <a:xfrm>
            <a:off x="838200" y="474372"/>
            <a:ext cx="872384" cy="872384"/>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4400" dirty="0" smtClean="0">
                <a:latin typeface="黑体" panose="02010609060101010101" pitchFamily="49" charset="-122"/>
                <a:ea typeface="黑体" panose="02010609060101010101" pitchFamily="49" charset="-122"/>
              </a:rPr>
              <a:t>03</a:t>
            </a:r>
            <a:endParaRPr lang="zh-CN" altLang="en-US" sz="4400" dirty="0">
              <a:latin typeface="黑体" panose="02010609060101010101" pitchFamily="49" charset="-122"/>
              <a:ea typeface="黑体" panose="02010609060101010101" pitchFamily="49" charset="-122"/>
            </a:endParaRPr>
          </a:p>
        </p:txBody>
      </p:sp>
      <p:sp>
        <p:nvSpPr>
          <p:cNvPr id="4" name="文本框 3"/>
          <p:cNvSpPr txBox="1"/>
          <p:nvPr/>
        </p:nvSpPr>
        <p:spPr>
          <a:xfrm>
            <a:off x="1904221" y="864214"/>
            <a:ext cx="3785379"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扩大中等收入群体的途径</a:t>
            </a:r>
          </a:p>
        </p:txBody>
      </p:sp>
      <p:sp>
        <p:nvSpPr>
          <p:cNvPr id="6" name="矩形 5"/>
          <p:cNvSpPr/>
          <p:nvPr/>
        </p:nvSpPr>
        <p:spPr>
          <a:xfrm>
            <a:off x="1090800" y="3235165"/>
            <a:ext cx="4562096" cy="2308324"/>
          </a:xfrm>
          <a:prstGeom prst="rect">
            <a:avLst/>
          </a:prstGeom>
        </p:spPr>
        <p:txBody>
          <a:bodyPr wrap="square">
            <a:spAutoFit/>
          </a:bodyPr>
          <a:lstStyle/>
          <a:p>
            <a:r>
              <a:rPr lang="en-US" altLang="zh-CN" dirty="0" smtClean="0">
                <a:solidFill>
                  <a:schemeClr val="tx1">
                    <a:lumMod val="75000"/>
                    <a:lumOff val="25000"/>
                  </a:schemeClr>
                </a:solidFill>
                <a:latin typeface="黑体" panose="02010609060101010101" pitchFamily="49" charset="-122"/>
                <a:ea typeface="黑体" panose="02010609060101010101" pitchFamily="49" charset="-122"/>
              </a:rPr>
              <a:t>1. </a:t>
            </a:r>
            <a:r>
              <a:rPr lang="zh-CN" altLang="en-US" dirty="0" smtClean="0">
                <a:solidFill>
                  <a:schemeClr val="tx1">
                    <a:lumMod val="75000"/>
                    <a:lumOff val="25000"/>
                  </a:schemeClr>
                </a:solidFill>
                <a:latin typeface="黑体" panose="02010609060101010101" pitchFamily="49" charset="-122"/>
                <a:ea typeface="黑体" panose="02010609060101010101" pitchFamily="49" charset="-122"/>
              </a:rPr>
              <a:t>教育</a:t>
            </a:r>
            <a:r>
              <a:rPr lang="zh-CN" altLang="en-US" dirty="0">
                <a:solidFill>
                  <a:schemeClr val="tx1">
                    <a:lumMod val="75000"/>
                    <a:lumOff val="25000"/>
                  </a:schemeClr>
                </a:solidFill>
                <a:latin typeface="黑体" panose="02010609060101010101" pitchFamily="49" charset="-122"/>
                <a:ea typeface="黑体" panose="02010609060101010101" pitchFamily="49" charset="-122"/>
              </a:rPr>
              <a:t>结构严重不合理，技术型、职业型人才培养比例偏低</a:t>
            </a:r>
            <a:r>
              <a:rPr lang="en-US" altLang="zh-CN" dirty="0" smtClean="0">
                <a:solidFill>
                  <a:schemeClr val="tx1">
                    <a:lumMod val="75000"/>
                    <a:lumOff val="25000"/>
                  </a:schemeClr>
                </a:solidFill>
                <a:latin typeface="黑体" panose="02010609060101010101" pitchFamily="49" charset="-122"/>
                <a:ea typeface="黑体" panose="02010609060101010101" pitchFamily="49" charset="-122"/>
              </a:rPr>
              <a:t>;</a:t>
            </a:r>
            <a:r>
              <a:rPr lang="zh-CN" altLang="en-US" dirty="0" smtClean="0">
                <a:solidFill>
                  <a:schemeClr val="tx1">
                    <a:lumMod val="75000"/>
                    <a:lumOff val="25000"/>
                  </a:schemeClr>
                </a:solidFill>
                <a:latin typeface="黑体" panose="02010609060101010101" pitchFamily="49" charset="-122"/>
                <a:ea typeface="黑体" panose="02010609060101010101" pitchFamily="49" charset="-122"/>
              </a:rPr>
              <a:t>。</a:t>
            </a:r>
            <a:endParaRPr lang="en-US" altLang="zh-CN" dirty="0" smtClean="0">
              <a:solidFill>
                <a:schemeClr val="tx1">
                  <a:lumMod val="75000"/>
                  <a:lumOff val="25000"/>
                </a:schemeClr>
              </a:solidFill>
              <a:latin typeface="黑体" panose="02010609060101010101" pitchFamily="49" charset="-122"/>
              <a:ea typeface="黑体" panose="02010609060101010101" pitchFamily="49" charset="-122"/>
            </a:endParaRPr>
          </a:p>
          <a:p>
            <a:endParaRPr lang="en-US" altLang="zh-CN" dirty="0">
              <a:solidFill>
                <a:schemeClr val="tx1">
                  <a:lumMod val="75000"/>
                  <a:lumOff val="25000"/>
                </a:schemeClr>
              </a:solidFill>
              <a:latin typeface="黑体" panose="02010609060101010101" pitchFamily="49" charset="-122"/>
              <a:ea typeface="黑体" panose="02010609060101010101" pitchFamily="49" charset="-122"/>
            </a:endParaRPr>
          </a:p>
          <a:p>
            <a:r>
              <a:rPr lang="en-US" altLang="zh-CN" dirty="0" smtClean="0">
                <a:solidFill>
                  <a:schemeClr val="tx1">
                    <a:lumMod val="75000"/>
                    <a:lumOff val="25000"/>
                  </a:schemeClr>
                </a:solidFill>
                <a:latin typeface="黑体" panose="02010609060101010101" pitchFamily="49" charset="-122"/>
                <a:ea typeface="黑体" panose="02010609060101010101" pitchFamily="49" charset="-122"/>
              </a:rPr>
              <a:t>2. </a:t>
            </a:r>
            <a:r>
              <a:rPr lang="zh-CN" altLang="en-US" dirty="0" smtClean="0">
                <a:solidFill>
                  <a:schemeClr val="tx1">
                    <a:lumMod val="75000"/>
                    <a:lumOff val="25000"/>
                  </a:schemeClr>
                </a:solidFill>
                <a:latin typeface="黑体" panose="02010609060101010101" pitchFamily="49" charset="-122"/>
                <a:ea typeface="黑体" panose="02010609060101010101" pitchFamily="49" charset="-122"/>
              </a:rPr>
              <a:t>科研</a:t>
            </a:r>
            <a:r>
              <a:rPr lang="zh-CN" altLang="en-US" dirty="0">
                <a:solidFill>
                  <a:schemeClr val="tx1">
                    <a:lumMod val="75000"/>
                    <a:lumOff val="25000"/>
                  </a:schemeClr>
                </a:solidFill>
                <a:latin typeface="黑体" panose="02010609060101010101" pitchFamily="49" charset="-122"/>
                <a:ea typeface="黑体" panose="02010609060101010101" pitchFamily="49" charset="-122"/>
              </a:rPr>
              <a:t>体制行政化色彩浓厚， 行政手段决定的科研技术路线往往失效，科研人员的积极性难以有效</a:t>
            </a:r>
            <a:r>
              <a:rPr lang="zh-CN" altLang="en-US" dirty="0" smtClean="0">
                <a:solidFill>
                  <a:schemeClr val="tx1">
                    <a:lumMod val="75000"/>
                    <a:lumOff val="25000"/>
                  </a:schemeClr>
                </a:solidFill>
                <a:latin typeface="黑体" panose="02010609060101010101" pitchFamily="49" charset="-122"/>
                <a:ea typeface="黑体" panose="02010609060101010101" pitchFamily="49" charset="-122"/>
              </a:rPr>
              <a:t>发挥。</a:t>
            </a:r>
            <a:endParaRPr lang="en-US" altLang="zh-CN" dirty="0" smtClean="0">
              <a:solidFill>
                <a:schemeClr val="tx1">
                  <a:lumMod val="75000"/>
                  <a:lumOff val="25000"/>
                </a:schemeClr>
              </a:solidFill>
              <a:latin typeface="黑体" panose="02010609060101010101" pitchFamily="49" charset="-122"/>
              <a:ea typeface="黑体" panose="02010609060101010101" pitchFamily="49" charset="-122"/>
            </a:endParaRPr>
          </a:p>
          <a:p>
            <a:endParaRPr lang="en-US" altLang="zh-CN" dirty="0">
              <a:solidFill>
                <a:schemeClr val="tx1">
                  <a:lumMod val="75000"/>
                  <a:lumOff val="25000"/>
                </a:schemeClr>
              </a:solidFill>
              <a:latin typeface="黑体" panose="02010609060101010101" pitchFamily="49" charset="-122"/>
              <a:ea typeface="黑体" panose="02010609060101010101" pitchFamily="49" charset="-122"/>
            </a:endParaRPr>
          </a:p>
          <a:p>
            <a:r>
              <a:rPr lang="en-US" altLang="zh-CN" dirty="0" smtClean="0">
                <a:solidFill>
                  <a:schemeClr val="tx1">
                    <a:lumMod val="75000"/>
                    <a:lumOff val="25000"/>
                  </a:schemeClr>
                </a:solidFill>
                <a:latin typeface="黑体" panose="02010609060101010101" pitchFamily="49" charset="-122"/>
                <a:ea typeface="黑体" panose="02010609060101010101" pitchFamily="49" charset="-122"/>
              </a:rPr>
              <a:t>3. </a:t>
            </a:r>
            <a:r>
              <a:rPr lang="zh-CN" altLang="en-US" dirty="0" smtClean="0">
                <a:solidFill>
                  <a:schemeClr val="tx1">
                    <a:lumMod val="75000"/>
                    <a:lumOff val="25000"/>
                  </a:schemeClr>
                </a:solidFill>
                <a:latin typeface="黑体" panose="02010609060101010101" pitchFamily="49" charset="-122"/>
                <a:ea typeface="黑体" panose="02010609060101010101" pitchFamily="49" charset="-122"/>
              </a:rPr>
              <a:t>知识产权</a:t>
            </a:r>
            <a:r>
              <a:rPr lang="zh-CN" altLang="en-US" dirty="0">
                <a:solidFill>
                  <a:schemeClr val="tx1">
                    <a:lumMod val="75000"/>
                    <a:lumOff val="25000"/>
                  </a:schemeClr>
                </a:solidFill>
                <a:latin typeface="黑体" panose="02010609060101010101" pitchFamily="49" charset="-122"/>
                <a:ea typeface="黑体" panose="02010609060101010101" pitchFamily="49" charset="-122"/>
              </a:rPr>
              <a:t>保护远未破题。</a:t>
            </a: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9556" y="2183278"/>
            <a:ext cx="3638387" cy="2846117"/>
          </a:xfrm>
          <a:prstGeom prst="rect">
            <a:avLst/>
          </a:prstGeom>
          <a:ln>
            <a:noFill/>
          </a:ln>
          <a:effectLst>
            <a:outerShdw blurRad="292100" dist="139700" dir="2700000" algn="tl" rotWithShape="0">
              <a:srgbClr val="333333">
                <a:alpha val="65000"/>
              </a:srgbClr>
            </a:outerShdw>
          </a:effectLst>
        </p:spPr>
      </p:pic>
      <p:sp>
        <p:nvSpPr>
          <p:cNvPr id="25" name="矩形 24"/>
          <p:cNvSpPr/>
          <p:nvPr/>
        </p:nvSpPr>
        <p:spPr>
          <a:xfrm>
            <a:off x="1007551" y="2100477"/>
            <a:ext cx="4728595" cy="830997"/>
          </a:xfrm>
          <a:prstGeom prst="rect">
            <a:avLst/>
          </a:prstGeom>
        </p:spPr>
        <p:txBody>
          <a:bodyPr wrap="square">
            <a:spAutoFit/>
          </a:bodyPr>
          <a:lstStyle/>
          <a:p>
            <a:r>
              <a:rPr lang="zh-CN" altLang="en-US" sz="2400" dirty="0">
                <a:latin typeface="黑体" panose="02010609060101010101" pitchFamily="49" charset="-122"/>
                <a:ea typeface="黑体" panose="02010609060101010101" pitchFamily="49" charset="-122"/>
              </a:rPr>
              <a:t>当前， 我国人力资本积累面临多方面的突出矛盾，主要表现在</a:t>
            </a:r>
            <a:r>
              <a:rPr lang="en-US" altLang="zh-CN" sz="2400" dirty="0">
                <a:latin typeface="黑体" panose="02010609060101010101" pitchFamily="49" charset="-122"/>
                <a:ea typeface="黑体" panose="02010609060101010101" pitchFamily="49" charset="-122"/>
              </a:rPr>
              <a:t>:</a:t>
            </a:r>
          </a:p>
        </p:txBody>
      </p:sp>
      <p:sp>
        <p:nvSpPr>
          <p:cNvPr id="26" name="平行四边形 25"/>
          <p:cNvSpPr/>
          <p:nvPr/>
        </p:nvSpPr>
        <p:spPr>
          <a:xfrm>
            <a:off x="9404941" y="5429189"/>
            <a:ext cx="4850217" cy="189441"/>
          </a:xfrm>
          <a:prstGeom prst="parallelogram">
            <a:avLst>
              <a:gd name="adj" fmla="val 100174"/>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7" name="平行四边形 26"/>
          <p:cNvSpPr/>
          <p:nvPr/>
        </p:nvSpPr>
        <p:spPr>
          <a:xfrm>
            <a:off x="10262191" y="5804586"/>
            <a:ext cx="4850217" cy="189441"/>
          </a:xfrm>
          <a:prstGeom prst="parallelogram">
            <a:avLst>
              <a:gd name="adj" fmla="val 100174"/>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1742822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fade">
                                      <p:cBhvr>
                                        <p:cTn id="24" dur="250"/>
                                        <p:tgtEl>
                                          <p:spTgt spid="6">
                                            <p:txEl>
                                              <p:pRg st="0" end="0"/>
                                            </p:txEl>
                                          </p:spTgt>
                                        </p:tgtEl>
                                      </p:cBhvr>
                                    </p:animEffect>
                                  </p:childTnLst>
                                </p:cTn>
                              </p:par>
                            </p:childTnLst>
                          </p:cTn>
                        </p:par>
                        <p:par>
                          <p:cTn id="25" fill="hold">
                            <p:stCondLst>
                              <p:cond delay="1250"/>
                            </p:stCondLst>
                            <p:childTnLst>
                              <p:par>
                                <p:cTn id="26" presetID="10" presetClass="entr" presetSubtype="0" fill="hold" nodeType="after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Effect transition="in" filter="fade">
                                      <p:cBhvr>
                                        <p:cTn id="28" dur="250"/>
                                        <p:tgtEl>
                                          <p:spTgt spid="6">
                                            <p:txEl>
                                              <p:pRg st="2" end="2"/>
                                            </p:txEl>
                                          </p:spTgt>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fade">
                                      <p:cBhvr>
                                        <p:cTn id="32" dur="250"/>
                                        <p:tgtEl>
                                          <p:spTgt spid="6">
                                            <p:txEl>
                                              <p:pRg st="4" end="4"/>
                                            </p:txEl>
                                          </p:spTgt>
                                        </p:tgtEl>
                                      </p:cBhvr>
                                    </p:animEffect>
                                  </p:childTnLst>
                                </p:cTn>
                              </p:par>
                            </p:childTnLst>
                          </p:cTn>
                        </p:par>
                        <p:par>
                          <p:cTn id="33" fill="hold">
                            <p:stCondLst>
                              <p:cond delay="1750"/>
                            </p:stCondLst>
                            <p:childTnLst>
                              <p:par>
                                <p:cTn id="34" presetID="10" presetClass="entr" presetSubtype="0"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4" grpId="0" animBg="1"/>
      <p:bldP spid="25" grpId="0"/>
      <p:bldP spid="26" grpId="0" animBg="1"/>
      <p:bldP spid="2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平行四边形 28"/>
          <p:cNvSpPr/>
          <p:nvPr/>
        </p:nvSpPr>
        <p:spPr>
          <a:xfrm>
            <a:off x="5123961" y="5595374"/>
            <a:ext cx="8356600" cy="939578"/>
          </a:xfrm>
          <a:prstGeom prst="parallelogram">
            <a:avLst>
              <a:gd name="adj" fmla="val 381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 name="矩形 1"/>
          <p:cNvSpPr/>
          <p:nvPr/>
        </p:nvSpPr>
        <p:spPr>
          <a:xfrm>
            <a:off x="-13787473" y="781782"/>
            <a:ext cx="19606868" cy="564974"/>
          </a:xfrm>
          <a:prstGeom prst="rect">
            <a:avLst/>
          </a:prstGeom>
          <a:solidFill>
            <a:schemeClr val="accent4">
              <a:alpha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矩形 2"/>
          <p:cNvSpPr/>
          <p:nvPr/>
        </p:nvSpPr>
        <p:spPr>
          <a:xfrm>
            <a:off x="838200" y="474372"/>
            <a:ext cx="872384" cy="872384"/>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4400" dirty="0" smtClean="0">
                <a:latin typeface="黑体" panose="02010609060101010101" pitchFamily="49" charset="-122"/>
                <a:ea typeface="黑体" panose="02010609060101010101" pitchFamily="49" charset="-122"/>
              </a:rPr>
              <a:t>03</a:t>
            </a:r>
            <a:endParaRPr lang="zh-CN" altLang="en-US" sz="4400" dirty="0">
              <a:latin typeface="黑体" panose="02010609060101010101" pitchFamily="49" charset="-122"/>
              <a:ea typeface="黑体" panose="02010609060101010101" pitchFamily="49" charset="-122"/>
            </a:endParaRPr>
          </a:p>
        </p:txBody>
      </p:sp>
      <p:sp>
        <p:nvSpPr>
          <p:cNvPr id="4" name="文本框 3"/>
          <p:cNvSpPr txBox="1"/>
          <p:nvPr/>
        </p:nvSpPr>
        <p:spPr>
          <a:xfrm>
            <a:off x="1904221" y="864214"/>
            <a:ext cx="3785379"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扩大中等收入群体的途径</a:t>
            </a:r>
          </a:p>
        </p:txBody>
      </p:sp>
      <p:sp>
        <p:nvSpPr>
          <p:cNvPr id="8" name="矩形 7"/>
          <p:cNvSpPr/>
          <p:nvPr/>
        </p:nvSpPr>
        <p:spPr>
          <a:xfrm>
            <a:off x="5819395" y="5649639"/>
            <a:ext cx="6008932" cy="831048"/>
          </a:xfrm>
          <a:prstGeom prst="rect">
            <a:avLst/>
          </a:prstGeom>
        </p:spPr>
        <p:txBody>
          <a:bodyPr wrap="square">
            <a:spAutoFit/>
          </a:bodyPr>
          <a:lstStyle/>
          <a:p>
            <a:r>
              <a:rPr lang="zh-CN" altLang="en-US" sz="2400" dirty="0" smtClean="0">
                <a:solidFill>
                  <a:schemeClr val="bg1"/>
                </a:solidFill>
                <a:latin typeface="黑体" panose="02010609060101010101" pitchFamily="49" charset="-122"/>
                <a:ea typeface="黑体" panose="02010609060101010101" pitchFamily="49" charset="-122"/>
              </a:rPr>
              <a:t>方法：推动教育、科研、知识产权等领域的联动改革， 严格保护科技人员的知识产权</a:t>
            </a:r>
            <a:endParaRPr lang="zh-CN" altLang="en-US" sz="2400" dirty="0">
              <a:solidFill>
                <a:schemeClr val="bg1"/>
              </a:solidFill>
              <a:latin typeface="黑体" panose="02010609060101010101" pitchFamily="49" charset="-122"/>
              <a:ea typeface="黑体" panose="02010609060101010101" pitchFamily="49" charset="-122"/>
            </a:endParaRPr>
          </a:p>
        </p:txBody>
      </p:sp>
      <p:pic>
        <p:nvPicPr>
          <p:cNvPr id="11" name="图片 10"/>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t="20558" b="24628"/>
          <a:stretch/>
        </p:blipFill>
        <p:spPr>
          <a:xfrm>
            <a:off x="-44939" y="1524000"/>
            <a:ext cx="12211539" cy="3759201"/>
          </a:xfrm>
          <a:prstGeom prst="rect">
            <a:avLst/>
          </a:prstGeom>
        </p:spPr>
      </p:pic>
      <p:sp>
        <p:nvSpPr>
          <p:cNvPr id="21" name="平行四边形 20"/>
          <p:cNvSpPr/>
          <p:nvPr/>
        </p:nvSpPr>
        <p:spPr>
          <a:xfrm>
            <a:off x="190500" y="1538175"/>
            <a:ext cx="8166100" cy="3746385"/>
          </a:xfrm>
          <a:prstGeom prst="parallelogram">
            <a:avLst>
              <a:gd name="adj" fmla="val 36247"/>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0" name="矩形 9"/>
          <p:cNvSpPr/>
          <p:nvPr/>
        </p:nvSpPr>
        <p:spPr>
          <a:xfrm>
            <a:off x="1432322" y="1980206"/>
            <a:ext cx="5548160" cy="2862322"/>
          </a:xfrm>
          <a:prstGeom prst="rect">
            <a:avLst/>
          </a:prstGeom>
        </p:spPr>
        <p:txBody>
          <a:bodyPr wrap="square">
            <a:spAutoFit/>
          </a:bodyPr>
          <a:lstStyle/>
          <a:p>
            <a:r>
              <a:rPr lang="en-US" altLang="zh-CN" sz="2000" dirty="0" smtClean="0">
                <a:solidFill>
                  <a:schemeClr val="bg1"/>
                </a:solidFill>
                <a:latin typeface="黑体" panose="02010609060101010101" pitchFamily="49" charset="-122"/>
                <a:ea typeface="黑体" panose="02010609060101010101" pitchFamily="49" charset="-122"/>
              </a:rPr>
              <a:t>1</a:t>
            </a:r>
            <a:r>
              <a:rPr lang="en-US" altLang="zh-CN" sz="2000" dirty="0">
                <a:solidFill>
                  <a:schemeClr val="bg1"/>
                </a:solidFill>
                <a:latin typeface="黑体" panose="02010609060101010101" pitchFamily="49" charset="-122"/>
                <a:ea typeface="黑体" panose="02010609060101010101" pitchFamily="49" charset="-122"/>
              </a:rPr>
              <a:t>.</a:t>
            </a:r>
            <a:r>
              <a:rPr lang="zh-CN" altLang="en-US" sz="2000" dirty="0">
                <a:solidFill>
                  <a:schemeClr val="bg1"/>
                </a:solidFill>
                <a:latin typeface="黑体" panose="02010609060101010101" pitchFamily="49" charset="-122"/>
                <a:ea typeface="黑体" panose="02010609060101010101" pitchFamily="49" charset="-122"/>
              </a:rPr>
              <a:t>下放科技成果使用、处置和收益权</a:t>
            </a:r>
            <a:r>
              <a:rPr lang="en-US" altLang="zh-CN" sz="2000" dirty="0">
                <a:solidFill>
                  <a:schemeClr val="bg1"/>
                </a:solidFill>
                <a:latin typeface="黑体" panose="02010609060101010101" pitchFamily="49" charset="-122"/>
                <a:ea typeface="黑体" panose="02010609060101010101" pitchFamily="49" charset="-122"/>
              </a:rPr>
              <a:t>; </a:t>
            </a:r>
            <a:endParaRPr lang="en-US" altLang="zh-CN" sz="2000" dirty="0" smtClean="0">
              <a:solidFill>
                <a:schemeClr val="bg1"/>
              </a:solidFill>
              <a:latin typeface="黑体" panose="02010609060101010101" pitchFamily="49" charset="-122"/>
              <a:ea typeface="黑体" panose="02010609060101010101" pitchFamily="49" charset="-122"/>
            </a:endParaRPr>
          </a:p>
          <a:p>
            <a:endParaRPr lang="en-US" altLang="zh-CN" sz="2000" dirty="0">
              <a:solidFill>
                <a:schemeClr val="bg1"/>
              </a:solidFill>
              <a:latin typeface="黑体" panose="02010609060101010101" pitchFamily="49" charset="-122"/>
              <a:ea typeface="黑体" panose="02010609060101010101" pitchFamily="49" charset="-122"/>
            </a:endParaRPr>
          </a:p>
          <a:p>
            <a:r>
              <a:rPr lang="en-US" altLang="zh-CN" sz="2000" dirty="0" smtClean="0">
                <a:solidFill>
                  <a:schemeClr val="bg1"/>
                </a:solidFill>
                <a:latin typeface="黑体" panose="02010609060101010101" pitchFamily="49" charset="-122"/>
                <a:ea typeface="黑体" panose="02010609060101010101" pitchFamily="49" charset="-122"/>
              </a:rPr>
              <a:t>2</a:t>
            </a:r>
            <a:r>
              <a:rPr lang="en-US" altLang="zh-CN" sz="2000" dirty="0">
                <a:solidFill>
                  <a:schemeClr val="bg1"/>
                </a:solidFill>
                <a:latin typeface="黑体" panose="02010609060101010101" pitchFamily="49" charset="-122"/>
                <a:ea typeface="黑体" panose="02010609060101010101" pitchFamily="49" charset="-122"/>
              </a:rPr>
              <a:t>.</a:t>
            </a:r>
            <a:r>
              <a:rPr lang="zh-CN" altLang="en-US" sz="2000" dirty="0">
                <a:solidFill>
                  <a:schemeClr val="bg1"/>
                </a:solidFill>
                <a:latin typeface="黑体" panose="02010609060101010101" pitchFamily="49" charset="-122"/>
                <a:ea typeface="黑体" panose="02010609060101010101" pitchFamily="49" charset="-122"/>
              </a:rPr>
              <a:t>探索科研负责人、骨干技术人员等重要贡献人员和团队以知识产权入股， 提高科研人员成果转化收益比例</a:t>
            </a:r>
            <a:r>
              <a:rPr lang="zh-CN" altLang="en-US" sz="2000" dirty="0" smtClean="0">
                <a:solidFill>
                  <a:schemeClr val="bg1"/>
                </a:solidFill>
                <a:latin typeface="黑体" panose="02010609060101010101" pitchFamily="49" charset="-122"/>
                <a:ea typeface="黑体" panose="02010609060101010101" pitchFamily="49" charset="-122"/>
              </a:rPr>
              <a:t>。</a:t>
            </a:r>
            <a:endParaRPr lang="en-US" altLang="zh-CN" sz="2000" dirty="0" smtClean="0">
              <a:solidFill>
                <a:schemeClr val="bg1"/>
              </a:solidFill>
              <a:latin typeface="黑体" panose="02010609060101010101" pitchFamily="49" charset="-122"/>
              <a:ea typeface="黑体" panose="02010609060101010101" pitchFamily="49" charset="-122"/>
            </a:endParaRPr>
          </a:p>
          <a:p>
            <a:endParaRPr lang="zh-CN" altLang="en-US" sz="2000" dirty="0">
              <a:solidFill>
                <a:schemeClr val="bg1"/>
              </a:solidFill>
              <a:latin typeface="黑体" panose="02010609060101010101" pitchFamily="49" charset="-122"/>
              <a:ea typeface="黑体" panose="02010609060101010101" pitchFamily="49" charset="-122"/>
            </a:endParaRPr>
          </a:p>
          <a:p>
            <a:r>
              <a:rPr lang="en-US" altLang="zh-CN" sz="2000" dirty="0">
                <a:solidFill>
                  <a:schemeClr val="bg1"/>
                </a:solidFill>
                <a:latin typeface="黑体" panose="02010609060101010101" pitchFamily="49" charset="-122"/>
                <a:ea typeface="黑体" panose="02010609060101010101" pitchFamily="49" charset="-122"/>
              </a:rPr>
              <a:t>3. </a:t>
            </a:r>
            <a:r>
              <a:rPr lang="zh-CN" altLang="en-US" sz="2000" dirty="0">
                <a:solidFill>
                  <a:schemeClr val="bg1"/>
                </a:solidFill>
                <a:latin typeface="黑体" panose="02010609060101010101" pitchFamily="49" charset="-122"/>
                <a:ea typeface="黑体" panose="02010609060101010101" pitchFamily="49" charset="-122"/>
              </a:rPr>
              <a:t>通过技术创新与制度变革来促使产业升级与经济结构优化，进而促使“白领”与高级“蓝领”队伍不断壮大。</a:t>
            </a:r>
          </a:p>
        </p:txBody>
      </p:sp>
    </p:spTree>
    <p:extLst>
      <p:ext uri="{BB962C8B-B14F-4D97-AF65-F5344CB8AC3E}">
        <p14:creationId xmlns:p14="http://schemas.microsoft.com/office/powerpoint/2010/main" val="13251405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1+#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0">
                                            <p:txEl>
                                              <p:pRg st="0" end="0"/>
                                            </p:txEl>
                                          </p:spTgt>
                                        </p:tgtEl>
                                        <p:attrNameLst>
                                          <p:attrName>style.visibility</p:attrName>
                                        </p:attrNameLst>
                                      </p:cBhvr>
                                      <p:to>
                                        <p:strVal val="visible"/>
                                      </p:to>
                                    </p:set>
                                    <p:animEffect transition="in" filter="fade">
                                      <p:cBhvr>
                                        <p:cTn id="16" dur="250"/>
                                        <p:tgtEl>
                                          <p:spTgt spid="10">
                                            <p:txEl>
                                              <p:pRg st="0" end="0"/>
                                            </p:txEl>
                                          </p:spTgt>
                                        </p:tgtEl>
                                      </p:cBhvr>
                                    </p:animEffect>
                                  </p:childTnLst>
                                </p:cTn>
                              </p:par>
                            </p:childTnLst>
                          </p:cTn>
                        </p:par>
                        <p:par>
                          <p:cTn id="17" fill="hold">
                            <p:stCondLst>
                              <p:cond delay="750"/>
                            </p:stCondLst>
                            <p:childTnLst>
                              <p:par>
                                <p:cTn id="18" presetID="10" presetClass="entr" presetSubtype="0" fill="hold" nodeType="afterEffect">
                                  <p:stCondLst>
                                    <p:cond delay="0"/>
                                  </p:stCondLst>
                                  <p:childTnLst>
                                    <p:set>
                                      <p:cBhvr>
                                        <p:cTn id="19" dur="1" fill="hold">
                                          <p:stCondLst>
                                            <p:cond delay="0"/>
                                          </p:stCondLst>
                                        </p:cTn>
                                        <p:tgtEl>
                                          <p:spTgt spid="10">
                                            <p:txEl>
                                              <p:pRg st="2" end="2"/>
                                            </p:txEl>
                                          </p:spTgt>
                                        </p:tgtEl>
                                        <p:attrNameLst>
                                          <p:attrName>style.visibility</p:attrName>
                                        </p:attrNameLst>
                                      </p:cBhvr>
                                      <p:to>
                                        <p:strVal val="visible"/>
                                      </p:to>
                                    </p:set>
                                    <p:animEffect transition="in" filter="fade">
                                      <p:cBhvr>
                                        <p:cTn id="20" dur="250"/>
                                        <p:tgtEl>
                                          <p:spTgt spid="10">
                                            <p:txEl>
                                              <p:pRg st="2" end="2"/>
                                            </p:txEl>
                                          </p:spTgt>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10">
                                            <p:txEl>
                                              <p:pRg st="4" end="4"/>
                                            </p:txEl>
                                          </p:spTgt>
                                        </p:tgtEl>
                                        <p:attrNameLst>
                                          <p:attrName>style.visibility</p:attrName>
                                        </p:attrNameLst>
                                      </p:cBhvr>
                                      <p:to>
                                        <p:strVal val="visible"/>
                                      </p:to>
                                    </p:set>
                                    <p:animEffect transition="in" filter="fade">
                                      <p:cBhvr>
                                        <p:cTn id="24" dur="250"/>
                                        <p:tgtEl>
                                          <p:spTgt spid="10">
                                            <p:txEl>
                                              <p:pRg st="4" end="4"/>
                                            </p:txEl>
                                          </p:spTgt>
                                        </p:tgtEl>
                                      </p:cBhvr>
                                    </p:animEffect>
                                  </p:childTnLst>
                                </p:cTn>
                              </p:par>
                            </p:childTnLst>
                          </p:cTn>
                        </p:par>
                        <p:par>
                          <p:cTn id="25" fill="hold">
                            <p:stCondLst>
                              <p:cond delay="1250"/>
                            </p:stCondLst>
                            <p:childTnLst>
                              <p:par>
                                <p:cTn id="26" presetID="10" presetClass="entr" presetSubtype="0"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8" grpId="0"/>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787473" y="781782"/>
            <a:ext cx="19606868" cy="564974"/>
          </a:xfrm>
          <a:prstGeom prst="rect">
            <a:avLst/>
          </a:prstGeom>
          <a:solidFill>
            <a:schemeClr val="accent4">
              <a:alpha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矩形 2"/>
          <p:cNvSpPr/>
          <p:nvPr/>
        </p:nvSpPr>
        <p:spPr>
          <a:xfrm>
            <a:off x="838200" y="474372"/>
            <a:ext cx="872384" cy="872384"/>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4400" dirty="0" smtClean="0">
                <a:latin typeface="黑体" panose="02010609060101010101" pitchFamily="49" charset="-122"/>
                <a:ea typeface="黑体" panose="02010609060101010101" pitchFamily="49" charset="-122"/>
              </a:rPr>
              <a:t>03</a:t>
            </a:r>
            <a:endParaRPr lang="zh-CN" altLang="en-US" sz="4400" dirty="0">
              <a:latin typeface="黑体" panose="02010609060101010101" pitchFamily="49" charset="-122"/>
              <a:ea typeface="黑体" panose="02010609060101010101" pitchFamily="49" charset="-122"/>
            </a:endParaRPr>
          </a:p>
        </p:txBody>
      </p:sp>
      <p:sp>
        <p:nvSpPr>
          <p:cNvPr id="4" name="文本框 3"/>
          <p:cNvSpPr txBox="1"/>
          <p:nvPr/>
        </p:nvSpPr>
        <p:spPr>
          <a:xfrm>
            <a:off x="1904221" y="864214"/>
            <a:ext cx="3785379"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扩大中等收入群体的途径</a:t>
            </a:r>
          </a:p>
        </p:txBody>
      </p:sp>
      <p:sp>
        <p:nvSpPr>
          <p:cNvPr id="8" name="矩形 7"/>
          <p:cNvSpPr/>
          <p:nvPr/>
        </p:nvSpPr>
        <p:spPr>
          <a:xfrm rot="2661417">
            <a:off x="1698124" y="2686051"/>
            <a:ext cx="2266950" cy="22669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cxnSp>
        <p:nvCxnSpPr>
          <p:cNvPr id="9" name="直接连接符 8"/>
          <p:cNvCxnSpPr/>
          <p:nvPr/>
        </p:nvCxnSpPr>
        <p:spPr>
          <a:xfrm flipV="1">
            <a:off x="2149477" y="3616327"/>
            <a:ext cx="2454273" cy="24542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6033639" y="4520928"/>
            <a:ext cx="1870294" cy="645072"/>
          </a:xfrm>
          <a:prstGeom prst="parallelogram">
            <a:avLst>
              <a:gd name="adj" fmla="val 100174"/>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1" name="Content Placeholder 2"/>
          <p:cNvSpPr txBox="1">
            <a:spLocks/>
          </p:cNvSpPr>
          <p:nvPr/>
        </p:nvSpPr>
        <p:spPr>
          <a:xfrm>
            <a:off x="5355226" y="3410108"/>
            <a:ext cx="5553027" cy="854420"/>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defTabSz="457200">
              <a:lnSpc>
                <a:spcPct val="130000"/>
              </a:lnSpc>
              <a:spcBef>
                <a:spcPts val="0"/>
              </a:spcBef>
              <a:buNone/>
            </a:pPr>
            <a:r>
              <a:rPr lang="zh-CN" altLang="en-US" dirty="0">
                <a:solidFill>
                  <a:schemeClr val="tx1">
                    <a:lumMod val="65000"/>
                    <a:lumOff val="35000"/>
                  </a:schemeClr>
                </a:solidFill>
                <a:latin typeface="黑体" panose="02010609060101010101" pitchFamily="49" charset="-122"/>
                <a:ea typeface="黑体" panose="02010609060101010101" pitchFamily="49" charset="-122"/>
              </a:rPr>
              <a:t>中等收入群体的扩大， 与人口城镇化进程密切相关。</a:t>
            </a:r>
            <a:r>
              <a:rPr lang="zh-CN" altLang="en-US" dirty="0" smtClean="0">
                <a:solidFill>
                  <a:schemeClr val="tx1">
                    <a:lumMod val="65000"/>
                    <a:lumOff val="35000"/>
                  </a:schemeClr>
                </a:solidFill>
                <a:latin typeface="黑体" panose="02010609060101010101" pitchFamily="49" charset="-122"/>
                <a:ea typeface="黑体" panose="02010609060101010101" pitchFamily="49" charset="-122"/>
              </a:rPr>
              <a:t>未来</a:t>
            </a:r>
            <a:r>
              <a:rPr lang="en-US" altLang="zh-CN" dirty="0" smtClean="0">
                <a:solidFill>
                  <a:schemeClr val="tx1">
                    <a:lumMod val="65000"/>
                    <a:lumOff val="35000"/>
                  </a:schemeClr>
                </a:solidFill>
                <a:latin typeface="黑体" panose="02010609060101010101" pitchFamily="49" charset="-122"/>
                <a:ea typeface="黑体" panose="02010609060101010101" pitchFamily="49" charset="-122"/>
              </a:rPr>
              <a:t>3-5</a:t>
            </a:r>
            <a:r>
              <a:rPr lang="zh-CN" altLang="en-US" dirty="0" smtClean="0">
                <a:solidFill>
                  <a:schemeClr val="tx1">
                    <a:lumMod val="65000"/>
                    <a:lumOff val="35000"/>
                  </a:schemeClr>
                </a:solidFill>
                <a:latin typeface="黑体" panose="02010609060101010101" pitchFamily="49" charset="-122"/>
                <a:ea typeface="黑体" panose="02010609060101010101" pitchFamily="49" charset="-122"/>
              </a:rPr>
              <a:t>年</a:t>
            </a:r>
            <a:r>
              <a:rPr lang="zh-CN" altLang="en-US" dirty="0">
                <a:solidFill>
                  <a:schemeClr val="tx1">
                    <a:lumMod val="65000"/>
                    <a:lumOff val="35000"/>
                  </a:schemeClr>
                </a:solidFill>
                <a:latin typeface="黑体" panose="02010609060101010101" pitchFamily="49" charset="-122"/>
                <a:ea typeface="黑体" panose="02010609060101010101" pitchFamily="49" charset="-122"/>
              </a:rPr>
              <a:t>， 尽快废除城乡二元户籍制度，</a:t>
            </a:r>
            <a:r>
              <a:rPr lang="zh-CN" altLang="en-US" dirty="0" smtClean="0">
                <a:solidFill>
                  <a:schemeClr val="tx1">
                    <a:lumMod val="65000"/>
                    <a:lumOff val="35000"/>
                  </a:schemeClr>
                </a:solidFill>
                <a:latin typeface="黑体" panose="02010609060101010101" pitchFamily="49" charset="-122"/>
                <a:ea typeface="黑体" panose="02010609060101010101" pitchFamily="49" charset="-122"/>
              </a:rPr>
              <a:t>使</a:t>
            </a:r>
            <a:r>
              <a:rPr lang="en-US" altLang="zh-CN" dirty="0" smtClean="0">
                <a:solidFill>
                  <a:schemeClr val="tx1">
                    <a:lumMod val="65000"/>
                    <a:lumOff val="35000"/>
                  </a:schemeClr>
                </a:solidFill>
                <a:latin typeface="黑体" panose="02010609060101010101" pitchFamily="49" charset="-122"/>
                <a:ea typeface="黑体" panose="02010609060101010101" pitchFamily="49" charset="-122"/>
              </a:rPr>
              <a:t>2.5</a:t>
            </a:r>
            <a:r>
              <a:rPr lang="zh-CN" altLang="en-US" dirty="0" smtClean="0">
                <a:solidFill>
                  <a:schemeClr val="tx1">
                    <a:lumMod val="65000"/>
                    <a:lumOff val="35000"/>
                  </a:schemeClr>
                </a:solidFill>
                <a:latin typeface="黑体" panose="02010609060101010101" pitchFamily="49" charset="-122"/>
                <a:ea typeface="黑体" panose="02010609060101010101" pitchFamily="49" charset="-122"/>
              </a:rPr>
              <a:t>亿</a:t>
            </a:r>
            <a:r>
              <a:rPr lang="zh-CN" altLang="en-US" dirty="0">
                <a:solidFill>
                  <a:schemeClr val="tx1">
                    <a:lumMod val="65000"/>
                    <a:lumOff val="35000"/>
                  </a:schemeClr>
                </a:solidFill>
                <a:latin typeface="黑体" panose="02010609060101010101" pitchFamily="49" charset="-122"/>
                <a:ea typeface="黑体" panose="02010609060101010101" pitchFamily="49" charset="-122"/>
              </a:rPr>
              <a:t>农民工有效融入城镇， 是实现共享发展的重大任务，是扩大中等收入群体必由之路。</a:t>
            </a:r>
          </a:p>
        </p:txBody>
      </p:sp>
      <p:sp>
        <p:nvSpPr>
          <p:cNvPr id="12" name="文本框 11"/>
          <p:cNvSpPr txBox="1"/>
          <p:nvPr/>
        </p:nvSpPr>
        <p:spPr>
          <a:xfrm>
            <a:off x="5355227" y="2507376"/>
            <a:ext cx="5553026" cy="830997"/>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三、推动人口城镇相关体制创新，使农民工有条件成为中等收入群体</a:t>
            </a:r>
            <a:endParaRPr lang="zh-CN" altLang="zh-CN" sz="2400" dirty="0">
              <a:latin typeface="黑体" panose="02010609060101010101" pitchFamily="49" charset="-122"/>
              <a:ea typeface="黑体" panose="02010609060101010101" pitchFamily="49" charset="-122"/>
            </a:endParaRPr>
          </a:p>
        </p:txBody>
      </p:sp>
      <p:sp>
        <p:nvSpPr>
          <p:cNvPr id="13" name="平行四边形 12"/>
          <p:cNvSpPr/>
          <p:nvPr/>
        </p:nvSpPr>
        <p:spPr>
          <a:xfrm>
            <a:off x="3872831" y="4520928"/>
            <a:ext cx="1336892" cy="645072"/>
          </a:xfrm>
          <a:prstGeom prst="parallelogram">
            <a:avLst>
              <a:gd name="adj" fmla="val 100174"/>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4" name="平行四边形 13"/>
          <p:cNvSpPr/>
          <p:nvPr/>
        </p:nvSpPr>
        <p:spPr>
          <a:xfrm>
            <a:off x="2388592" y="4520928"/>
            <a:ext cx="1051369" cy="645072"/>
          </a:xfrm>
          <a:prstGeom prst="parallelogram">
            <a:avLst>
              <a:gd name="adj" fmla="val 100174"/>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cxnSp>
        <p:nvCxnSpPr>
          <p:cNvPr id="15" name="直接连接符 14"/>
          <p:cNvCxnSpPr/>
          <p:nvPr/>
        </p:nvCxnSpPr>
        <p:spPr>
          <a:xfrm flipV="1">
            <a:off x="1066346" y="1491395"/>
            <a:ext cx="2438401" cy="2479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3077028" y="4520928"/>
            <a:ext cx="1158736" cy="645072"/>
          </a:xfrm>
          <a:prstGeom prst="parallelogram">
            <a:avLst>
              <a:gd name="adj" fmla="val 100174"/>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8" name="平行四边形 17"/>
          <p:cNvSpPr/>
          <p:nvPr/>
        </p:nvSpPr>
        <p:spPr>
          <a:xfrm>
            <a:off x="4846790" y="4520928"/>
            <a:ext cx="1549783" cy="645072"/>
          </a:xfrm>
          <a:prstGeom prst="parallelogram">
            <a:avLst>
              <a:gd name="adj" fmla="val 100174"/>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9" name="平行四边形 18"/>
          <p:cNvSpPr/>
          <p:nvPr/>
        </p:nvSpPr>
        <p:spPr>
          <a:xfrm>
            <a:off x="7540999" y="4520928"/>
            <a:ext cx="2014540" cy="645072"/>
          </a:xfrm>
          <a:prstGeom prst="parallelogram">
            <a:avLst>
              <a:gd name="adj" fmla="val 100174"/>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0" name="平行四边形 19"/>
          <p:cNvSpPr/>
          <p:nvPr/>
        </p:nvSpPr>
        <p:spPr>
          <a:xfrm>
            <a:off x="9192605" y="4520928"/>
            <a:ext cx="2269471" cy="645072"/>
          </a:xfrm>
          <a:prstGeom prst="parallelogram">
            <a:avLst>
              <a:gd name="adj" fmla="val 100174"/>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6837232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250"/>
                                        <p:tgtEl>
                                          <p:spTgt spid="10"/>
                                        </p:tgtEl>
                                      </p:cBhvr>
                                    </p:animEffect>
                                  </p:childTnLst>
                                </p:cTn>
                              </p:par>
                            </p:childTnLst>
                          </p:cTn>
                        </p:par>
                        <p:par>
                          <p:cTn id="25" fill="hold">
                            <p:stCondLst>
                              <p:cond delay="1250"/>
                            </p:stCondLst>
                            <p:childTnLst>
                              <p:par>
                                <p:cTn id="26" presetID="10" presetClass="entr" presetSubtype="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250"/>
                                        <p:tgtEl>
                                          <p:spTgt spid="13"/>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250"/>
                                        <p:tgtEl>
                                          <p:spTgt spid="14"/>
                                        </p:tgtEl>
                                      </p:cBhvr>
                                    </p:animEffect>
                                  </p:childTnLst>
                                </p:cTn>
                              </p:par>
                            </p:childTnLst>
                          </p:cTn>
                        </p:par>
                        <p:par>
                          <p:cTn id="33" fill="hold">
                            <p:stCondLst>
                              <p:cond delay="1750"/>
                            </p:stCondLst>
                            <p:childTnLst>
                              <p:par>
                                <p:cTn id="34" presetID="10" presetClass="entr" presetSubtype="0"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250"/>
                                        <p:tgtEl>
                                          <p:spTgt spid="17"/>
                                        </p:tgtEl>
                                      </p:cBhvr>
                                    </p:animEffect>
                                  </p:childTnLst>
                                </p:cTn>
                              </p:par>
                            </p:childTnLst>
                          </p:cTn>
                        </p:par>
                        <p:par>
                          <p:cTn id="37" fill="hold">
                            <p:stCondLst>
                              <p:cond delay="2000"/>
                            </p:stCondLst>
                            <p:childTnLst>
                              <p:par>
                                <p:cTn id="38" presetID="10" presetClass="entr" presetSubtype="0" fill="hold" grpId="0" nodeType="after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250"/>
                                        <p:tgtEl>
                                          <p:spTgt spid="19"/>
                                        </p:tgtEl>
                                      </p:cBhvr>
                                    </p:animEffect>
                                  </p:childTnLst>
                                </p:cTn>
                              </p:par>
                            </p:childTnLst>
                          </p:cTn>
                        </p:par>
                        <p:par>
                          <p:cTn id="41" fill="hold">
                            <p:stCondLst>
                              <p:cond delay="2250"/>
                            </p:stCondLst>
                            <p:childTnLst>
                              <p:par>
                                <p:cTn id="42" presetID="10" presetClass="entr" presetSubtype="0" fill="hold" grpId="0" nodeType="after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250"/>
                                        <p:tgtEl>
                                          <p:spTgt spid="20"/>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p:bldP spid="12" grpId="0"/>
      <p:bldP spid="13" grpId="0" animBg="1"/>
      <p:bldP spid="14" grpId="0" animBg="1"/>
      <p:bldP spid="17" grpId="0" animBg="1"/>
      <p:bldP spid="18" grpId="0" animBg="1"/>
      <p:bldP spid="19" grpId="0" animBg="1"/>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838200" y="1733550"/>
            <a:ext cx="6248400" cy="451366"/>
          </a:xfrm>
          <a:prstGeom prst="rect">
            <a:avLst/>
          </a:prstGeom>
          <a:gradFill flip="none" rotWithShape="1">
            <a:gsLst>
              <a:gs pos="0">
                <a:schemeClr val="accent4">
                  <a:lumMod val="5000"/>
                  <a:lumOff val="95000"/>
                </a:schemeClr>
              </a:gs>
              <a:gs pos="100000">
                <a:schemeClr val="accent4">
                  <a:lumMod val="30000"/>
                  <a:lumOff val="70000"/>
                </a:schemeClr>
              </a:gs>
            </a:gsLst>
            <a:lin ang="10800000" scaled="1"/>
            <a:tileRect/>
          </a:gra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latin typeface="黑体" panose="02010609060101010101" pitchFamily="49" charset="-122"/>
              <a:ea typeface="黑体" panose="02010609060101010101" pitchFamily="49" charset="-122"/>
            </a:endParaRPr>
          </a:p>
        </p:txBody>
      </p:sp>
      <p:sp>
        <p:nvSpPr>
          <p:cNvPr id="22" name="矩形 21"/>
          <p:cNvSpPr/>
          <p:nvPr/>
        </p:nvSpPr>
        <p:spPr>
          <a:xfrm>
            <a:off x="733425" y="1733550"/>
            <a:ext cx="114300" cy="451366"/>
          </a:xfrm>
          <a:prstGeom prst="rect">
            <a:avLst/>
          </a:prstGeom>
          <a:solidFill>
            <a:srgbClr val="FFC000"/>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latin typeface="黑体" panose="02010609060101010101" pitchFamily="49" charset="-122"/>
              <a:ea typeface="黑体" panose="02010609060101010101" pitchFamily="49" charset="-122"/>
            </a:endParaRPr>
          </a:p>
        </p:txBody>
      </p:sp>
      <p:sp>
        <p:nvSpPr>
          <p:cNvPr id="2" name="矩形 1"/>
          <p:cNvSpPr/>
          <p:nvPr/>
        </p:nvSpPr>
        <p:spPr>
          <a:xfrm>
            <a:off x="-13787473" y="781782"/>
            <a:ext cx="19606868" cy="564974"/>
          </a:xfrm>
          <a:prstGeom prst="rect">
            <a:avLst/>
          </a:prstGeom>
          <a:solidFill>
            <a:schemeClr val="accent4">
              <a:alpha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矩形 2"/>
          <p:cNvSpPr/>
          <p:nvPr/>
        </p:nvSpPr>
        <p:spPr>
          <a:xfrm>
            <a:off x="838200" y="474372"/>
            <a:ext cx="872384" cy="872384"/>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4400" dirty="0" smtClean="0">
                <a:latin typeface="黑体" panose="02010609060101010101" pitchFamily="49" charset="-122"/>
                <a:ea typeface="黑体" panose="02010609060101010101" pitchFamily="49" charset="-122"/>
              </a:rPr>
              <a:t>03</a:t>
            </a:r>
            <a:endParaRPr lang="zh-CN" altLang="en-US" sz="4400" dirty="0">
              <a:latin typeface="黑体" panose="02010609060101010101" pitchFamily="49" charset="-122"/>
              <a:ea typeface="黑体" panose="02010609060101010101" pitchFamily="49" charset="-122"/>
            </a:endParaRPr>
          </a:p>
        </p:txBody>
      </p:sp>
      <p:sp>
        <p:nvSpPr>
          <p:cNvPr id="4" name="文本框 3"/>
          <p:cNvSpPr txBox="1"/>
          <p:nvPr/>
        </p:nvSpPr>
        <p:spPr>
          <a:xfrm>
            <a:off x="1904221" y="864214"/>
            <a:ext cx="3785379"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扩大中等收入群体的途径</a:t>
            </a:r>
          </a:p>
        </p:txBody>
      </p:sp>
      <p:sp>
        <p:nvSpPr>
          <p:cNvPr id="6" name="矩形 5"/>
          <p:cNvSpPr/>
          <p:nvPr/>
        </p:nvSpPr>
        <p:spPr>
          <a:xfrm>
            <a:off x="876300" y="1748909"/>
            <a:ext cx="5262979"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推行居住证制度，农民工基本公共服务融入</a:t>
            </a:r>
            <a:r>
              <a:rPr lang="zh-CN" altLang="en-US" dirty="0" smtClean="0">
                <a:latin typeface="黑体" panose="02010609060101010101" pitchFamily="49" charset="-122"/>
                <a:ea typeface="黑体" panose="02010609060101010101" pitchFamily="49" charset="-122"/>
              </a:rPr>
              <a:t>城镇。</a:t>
            </a:r>
            <a:endParaRPr lang="zh-CN" altLang="en-US" dirty="0">
              <a:latin typeface="黑体" panose="02010609060101010101" pitchFamily="49" charset="-122"/>
              <a:ea typeface="黑体" panose="02010609060101010101" pitchFamily="49" charset="-122"/>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7325" y="3492550"/>
            <a:ext cx="3809798" cy="3079306"/>
          </a:xfrm>
          <a:prstGeom prst="rect">
            <a:avLst/>
          </a:prstGeom>
          <a:ln>
            <a:noFill/>
          </a:ln>
          <a:effectLst>
            <a:outerShdw blurRad="292100" dist="139700" dir="2700000" algn="tl" rotWithShape="0">
              <a:srgbClr val="333333">
                <a:alpha val="65000"/>
              </a:srgbClr>
            </a:outerShdw>
          </a:effectLst>
        </p:spPr>
      </p:pic>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9751" y="3677216"/>
            <a:ext cx="4156075" cy="2554964"/>
          </a:xfrm>
          <a:prstGeom prst="rect">
            <a:avLst/>
          </a:prstGeom>
          <a:ln>
            <a:noFill/>
          </a:ln>
          <a:effectLst>
            <a:outerShdw blurRad="292100" dist="139700" dir="2700000" algn="tl" rotWithShape="0">
              <a:srgbClr val="333333">
                <a:alpha val="65000"/>
              </a:srgbClr>
            </a:outerShdw>
          </a:effectLst>
        </p:spPr>
      </p:pic>
      <p:pic>
        <p:nvPicPr>
          <p:cNvPr id="24" name="图片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7620" y="1933575"/>
            <a:ext cx="3831955" cy="2766296"/>
          </a:xfrm>
          <a:prstGeom prst="rect">
            <a:avLst/>
          </a:prstGeom>
          <a:ln>
            <a:noFill/>
          </a:ln>
          <a:effectLst>
            <a:outerShdw blurRad="292100" dist="139700" dir="2700000" algn="tl" rotWithShape="0">
              <a:srgbClr val="333333">
                <a:alpha val="65000"/>
              </a:srgbClr>
            </a:outerShdw>
          </a:effectLst>
        </p:spPr>
      </p:pic>
      <p:sp>
        <p:nvSpPr>
          <p:cNvPr id="26" name="矩形 25"/>
          <p:cNvSpPr/>
          <p:nvPr/>
        </p:nvSpPr>
        <p:spPr>
          <a:xfrm>
            <a:off x="838200" y="2297564"/>
            <a:ext cx="5648325" cy="830997"/>
          </a:xfrm>
          <a:prstGeom prst="rect">
            <a:avLst/>
          </a:prstGeom>
        </p:spPr>
        <p:txBody>
          <a:bodyPr wrap="square">
            <a:spAutoFit/>
          </a:bodyPr>
          <a:lstStyle/>
          <a:p>
            <a:r>
              <a:rPr lang="zh-CN" altLang="en-US" sz="1600" dirty="0">
                <a:solidFill>
                  <a:schemeClr val="tx1">
                    <a:lumMod val="65000"/>
                    <a:lumOff val="35000"/>
                  </a:schemeClr>
                </a:solidFill>
                <a:latin typeface="黑体" panose="02010609060101010101" pitchFamily="49" charset="-122"/>
                <a:ea typeface="黑体" panose="02010609060101010101" pitchFamily="49" charset="-122"/>
              </a:rPr>
              <a:t>推行居住证制度的关键， 是尽快形成 </a:t>
            </a:r>
            <a:r>
              <a:rPr lang="en-US" altLang="zh-CN" sz="1600" dirty="0" smtClean="0">
                <a:solidFill>
                  <a:schemeClr val="tx1">
                    <a:lumMod val="65000"/>
                    <a:lumOff val="35000"/>
                  </a:schemeClr>
                </a:solidFill>
                <a:latin typeface="黑体" panose="02010609060101010101" pitchFamily="49" charset="-122"/>
                <a:ea typeface="黑体" panose="02010609060101010101" pitchFamily="49" charset="-122"/>
              </a:rPr>
              <a:t>2.5 </a:t>
            </a:r>
            <a:r>
              <a:rPr lang="zh-CN" altLang="en-US" sz="1600" dirty="0">
                <a:solidFill>
                  <a:schemeClr val="tx1">
                    <a:lumMod val="65000"/>
                    <a:lumOff val="35000"/>
                  </a:schemeClr>
                </a:solidFill>
                <a:latin typeface="黑体" panose="02010609060101010101" pitchFamily="49" charset="-122"/>
                <a:ea typeface="黑体" panose="02010609060101010101" pitchFamily="49" charset="-122"/>
              </a:rPr>
              <a:t>亿农民工基本公共服务纳入城镇的体制安排， 在推动城乡基本公共服务均等化上取得实质性突破。</a:t>
            </a:r>
          </a:p>
        </p:txBody>
      </p:sp>
    </p:spTree>
    <p:extLst>
      <p:ext uri="{BB962C8B-B14F-4D97-AF65-F5344CB8AC3E}">
        <p14:creationId xmlns:p14="http://schemas.microsoft.com/office/powerpoint/2010/main" val="6566927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1+#ppt_w/2"/>
                                          </p:val>
                                        </p:tav>
                                        <p:tav tm="100000">
                                          <p:val>
                                            <p:strVal val="#ppt_x"/>
                                          </p:val>
                                        </p:tav>
                                      </p:tavLst>
                                    </p:anim>
                                    <p:anim calcmode="lin" valueType="num">
                                      <p:cBhvr additive="base">
                                        <p:cTn id="8" dur="7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0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750" fill="hold"/>
                                        <p:tgtEl>
                                          <p:spTgt spid="22"/>
                                        </p:tgtEl>
                                        <p:attrNameLst>
                                          <p:attrName>ppt_x</p:attrName>
                                        </p:attrNameLst>
                                      </p:cBhvr>
                                      <p:tavLst>
                                        <p:tav tm="0">
                                          <p:val>
                                            <p:strVal val="1+#ppt_w/2"/>
                                          </p:val>
                                        </p:tav>
                                        <p:tav tm="100000">
                                          <p:val>
                                            <p:strVal val="#ppt_x"/>
                                          </p:val>
                                        </p:tav>
                                      </p:tavLst>
                                    </p:anim>
                                    <p:anim calcmode="lin" valueType="num">
                                      <p:cBhvr additive="base">
                                        <p:cTn id="12" dur="75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750" fill="hold"/>
                                        <p:tgtEl>
                                          <p:spTgt spid="23"/>
                                        </p:tgtEl>
                                        <p:attrNameLst>
                                          <p:attrName>ppt_x</p:attrName>
                                        </p:attrNameLst>
                                      </p:cBhvr>
                                      <p:tavLst>
                                        <p:tav tm="0">
                                          <p:val>
                                            <p:strVal val="1+#ppt_w/2"/>
                                          </p:val>
                                        </p:tav>
                                        <p:tav tm="100000">
                                          <p:val>
                                            <p:strVal val="#ppt_x"/>
                                          </p:val>
                                        </p:tav>
                                      </p:tavLst>
                                    </p:anim>
                                    <p:anim calcmode="lin" valueType="num">
                                      <p:cBhvr additive="base">
                                        <p:cTn id="16" dur="750" fill="hold"/>
                                        <p:tgtEl>
                                          <p:spTgt spid="23"/>
                                        </p:tgtEl>
                                        <p:attrNameLst>
                                          <p:attrName>ppt_y</p:attrName>
                                        </p:attrNameLst>
                                      </p:cBhvr>
                                      <p:tavLst>
                                        <p:tav tm="0">
                                          <p:val>
                                            <p:strVal val="#ppt_y"/>
                                          </p:val>
                                        </p:tav>
                                        <p:tav tm="100000">
                                          <p:val>
                                            <p:strVal val="#ppt_y"/>
                                          </p:val>
                                        </p:tav>
                                      </p:tavLst>
                                    </p:anim>
                                  </p:childTnLst>
                                </p:cTn>
                              </p:par>
                            </p:childTnLst>
                          </p:cTn>
                        </p:par>
                        <p:par>
                          <p:cTn id="17" fill="hold">
                            <p:stCondLst>
                              <p:cond delay="850"/>
                            </p:stCondLst>
                            <p:childTnLst>
                              <p:par>
                                <p:cTn id="18" presetID="10" presetClass="entr" presetSubtype="0" fill="hold" grpId="0"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250"/>
                                        <p:tgtEl>
                                          <p:spTgt spid="26"/>
                                        </p:tgtEl>
                                      </p:cBhvr>
                                    </p:animEffect>
                                  </p:childTnLst>
                                </p:cTn>
                              </p:par>
                            </p:childTnLst>
                          </p:cTn>
                        </p:par>
                        <p:par>
                          <p:cTn id="21" fill="hold">
                            <p:stCondLst>
                              <p:cond delay="1100"/>
                            </p:stCondLst>
                            <p:childTnLst>
                              <p:par>
                                <p:cTn id="22" presetID="10" presetClass="entr" presetSubtype="0" fill="hold" nodeType="afterEffect">
                                  <p:stCondLst>
                                    <p:cond delay="5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750"/>
                                        <p:tgtEl>
                                          <p:spTgt spid="7"/>
                                        </p:tgtEl>
                                      </p:cBhvr>
                                    </p:animEffect>
                                  </p:childTnLst>
                                </p:cTn>
                              </p:par>
                            </p:childTnLst>
                          </p:cTn>
                        </p:par>
                        <p:par>
                          <p:cTn id="25" fill="hold">
                            <p:stCondLst>
                              <p:cond delay="2350"/>
                            </p:stCondLst>
                            <p:childTnLst>
                              <p:par>
                                <p:cTn id="26" presetID="10" presetClass="entr" presetSubtype="0" fill="hold" nodeType="afterEffect">
                                  <p:stCondLst>
                                    <p:cond delay="25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750"/>
                                        <p:tgtEl>
                                          <p:spTgt spid="16"/>
                                        </p:tgtEl>
                                      </p:cBhvr>
                                    </p:animEffect>
                                  </p:childTnLst>
                                </p:cTn>
                              </p:par>
                            </p:childTnLst>
                          </p:cTn>
                        </p:par>
                        <p:par>
                          <p:cTn id="29" fill="hold">
                            <p:stCondLst>
                              <p:cond delay="3350"/>
                            </p:stCondLst>
                            <p:childTnLst>
                              <p:par>
                                <p:cTn id="30" presetID="10" presetClass="entr" presetSubtype="0" fill="hold" nodeType="afterEffect">
                                  <p:stCondLst>
                                    <p:cond delay="25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7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2" grpId="0" animBg="1"/>
      <p:bldP spid="6" grpId="0"/>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787473" y="781782"/>
            <a:ext cx="19606868" cy="564974"/>
          </a:xfrm>
          <a:prstGeom prst="rect">
            <a:avLst/>
          </a:prstGeom>
          <a:solidFill>
            <a:schemeClr val="accent4">
              <a:alpha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矩形 2"/>
          <p:cNvSpPr/>
          <p:nvPr/>
        </p:nvSpPr>
        <p:spPr>
          <a:xfrm>
            <a:off x="838200" y="474372"/>
            <a:ext cx="872384" cy="872384"/>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4400" dirty="0" smtClean="0">
                <a:latin typeface="黑体" panose="02010609060101010101" pitchFamily="49" charset="-122"/>
                <a:ea typeface="黑体" panose="02010609060101010101" pitchFamily="49" charset="-122"/>
              </a:rPr>
              <a:t>03</a:t>
            </a:r>
            <a:endParaRPr lang="zh-CN" altLang="en-US" sz="4400" dirty="0">
              <a:latin typeface="黑体" panose="02010609060101010101" pitchFamily="49" charset="-122"/>
              <a:ea typeface="黑体" panose="02010609060101010101" pitchFamily="49" charset="-122"/>
            </a:endParaRPr>
          </a:p>
        </p:txBody>
      </p:sp>
      <p:sp>
        <p:nvSpPr>
          <p:cNvPr id="4" name="文本框 3"/>
          <p:cNvSpPr txBox="1"/>
          <p:nvPr/>
        </p:nvSpPr>
        <p:spPr>
          <a:xfrm>
            <a:off x="1904221" y="864214"/>
            <a:ext cx="3785379"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扩大中等收入群体的途径</a:t>
            </a:r>
          </a:p>
        </p:txBody>
      </p:sp>
      <p:sp>
        <p:nvSpPr>
          <p:cNvPr id="8" name="矩形 7"/>
          <p:cNvSpPr/>
          <p:nvPr/>
        </p:nvSpPr>
        <p:spPr>
          <a:xfrm rot="2661417">
            <a:off x="1698124" y="2686051"/>
            <a:ext cx="2266950" cy="22669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cxnSp>
        <p:nvCxnSpPr>
          <p:cNvPr id="9" name="直接连接符 8"/>
          <p:cNvCxnSpPr/>
          <p:nvPr/>
        </p:nvCxnSpPr>
        <p:spPr>
          <a:xfrm flipV="1">
            <a:off x="2149477" y="3616327"/>
            <a:ext cx="2454273" cy="24542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6033639" y="4520928"/>
            <a:ext cx="1870294" cy="645072"/>
          </a:xfrm>
          <a:prstGeom prst="parallelogram">
            <a:avLst>
              <a:gd name="adj" fmla="val 100174"/>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1" name="Content Placeholder 2"/>
          <p:cNvSpPr txBox="1">
            <a:spLocks/>
          </p:cNvSpPr>
          <p:nvPr/>
        </p:nvSpPr>
        <p:spPr>
          <a:xfrm>
            <a:off x="5355226" y="3410108"/>
            <a:ext cx="5553027" cy="854420"/>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defTabSz="457200">
              <a:lnSpc>
                <a:spcPct val="130000"/>
              </a:lnSpc>
              <a:spcBef>
                <a:spcPts val="0"/>
              </a:spcBef>
              <a:buNone/>
            </a:pPr>
            <a:r>
              <a:rPr lang="zh-CN" altLang="en-US" dirty="0">
                <a:solidFill>
                  <a:schemeClr val="tx1">
                    <a:lumMod val="65000"/>
                    <a:lumOff val="35000"/>
                  </a:schemeClr>
                </a:solidFill>
                <a:latin typeface="黑体" panose="02010609060101010101" pitchFamily="49" charset="-122"/>
                <a:ea typeface="黑体" panose="02010609060101010101" pitchFamily="49" charset="-122"/>
              </a:rPr>
              <a:t>我国形成中等收入群体占多数的新格局， “三农”问题是最大挑战。由于传统农业收益</a:t>
            </a:r>
            <a:r>
              <a:rPr lang="zh-CN" altLang="en-US" dirty="0" smtClean="0">
                <a:solidFill>
                  <a:schemeClr val="tx1">
                    <a:lumMod val="65000"/>
                    <a:lumOff val="35000"/>
                  </a:schemeClr>
                </a:solidFill>
                <a:latin typeface="黑体" panose="02010609060101010101" pitchFamily="49" charset="-122"/>
                <a:ea typeface="黑体" panose="02010609060101010101" pitchFamily="49" charset="-122"/>
              </a:rPr>
              <a:t>低，</a:t>
            </a:r>
            <a:r>
              <a:rPr lang="zh-CN" altLang="en-US" dirty="0">
                <a:solidFill>
                  <a:schemeClr val="tx1">
                    <a:lumMod val="65000"/>
                    <a:lumOff val="35000"/>
                  </a:schemeClr>
                </a:solidFill>
                <a:latin typeface="黑体" panose="02010609060101010101" pitchFamily="49" charset="-122"/>
                <a:ea typeface="黑体" panose="02010609060101010101" pitchFamily="49" charset="-122"/>
              </a:rPr>
              <a:t>在相当一段时期，土地</a:t>
            </a:r>
            <a:r>
              <a:rPr lang="zh-CN" altLang="en-US" dirty="0" smtClean="0">
                <a:solidFill>
                  <a:schemeClr val="tx1">
                    <a:lumMod val="65000"/>
                    <a:lumOff val="35000"/>
                  </a:schemeClr>
                </a:solidFill>
                <a:latin typeface="黑体" panose="02010609060101010101" pitchFamily="49" charset="-122"/>
                <a:ea typeface="黑体" panose="02010609060101010101" pitchFamily="49" charset="-122"/>
              </a:rPr>
              <a:t>、劳动力</a:t>
            </a:r>
            <a:r>
              <a:rPr lang="zh-CN" altLang="en-US" dirty="0">
                <a:solidFill>
                  <a:schemeClr val="tx1">
                    <a:lumMod val="65000"/>
                    <a:lumOff val="35000"/>
                  </a:schemeClr>
                </a:solidFill>
                <a:latin typeface="黑体" panose="02010609060101010101" pitchFamily="49" charset="-122"/>
                <a:ea typeface="黑体" panose="02010609060101010101" pitchFamily="49" charset="-122"/>
              </a:rPr>
              <a:t>等生产要素不断流出</a:t>
            </a:r>
            <a:r>
              <a:rPr lang="zh-CN" altLang="en-US" dirty="0" smtClean="0">
                <a:solidFill>
                  <a:schemeClr val="tx1">
                    <a:lumMod val="65000"/>
                    <a:lumOff val="35000"/>
                  </a:schemeClr>
                </a:solidFill>
                <a:latin typeface="黑体" panose="02010609060101010101" pitchFamily="49" charset="-122"/>
                <a:ea typeface="黑体" panose="02010609060101010101" pitchFamily="49" charset="-122"/>
              </a:rPr>
              <a:t>农村，</a:t>
            </a:r>
            <a:r>
              <a:rPr lang="zh-CN" altLang="en-US" dirty="0">
                <a:solidFill>
                  <a:schemeClr val="tx1">
                    <a:lumMod val="65000"/>
                    <a:lumOff val="35000"/>
                  </a:schemeClr>
                </a:solidFill>
                <a:latin typeface="黑体" panose="02010609060101010101" pitchFamily="49" charset="-122"/>
                <a:ea typeface="黑体" panose="02010609060101010101" pitchFamily="49" charset="-122"/>
              </a:rPr>
              <a:t>绝大多数</a:t>
            </a:r>
            <a:r>
              <a:rPr lang="zh-CN" altLang="en-US" dirty="0" smtClean="0">
                <a:solidFill>
                  <a:schemeClr val="tx1">
                    <a:lumMod val="65000"/>
                    <a:lumOff val="35000"/>
                  </a:schemeClr>
                </a:solidFill>
                <a:latin typeface="黑体" panose="02010609060101010101" pitchFamily="49" charset="-122"/>
                <a:ea typeface="黑体" panose="02010609060101010101" pitchFamily="49" charset="-122"/>
              </a:rPr>
              <a:t>农民没有</a:t>
            </a:r>
            <a:r>
              <a:rPr lang="zh-CN" altLang="en-US" dirty="0">
                <a:solidFill>
                  <a:schemeClr val="tx1">
                    <a:lumMod val="65000"/>
                    <a:lumOff val="35000"/>
                  </a:schemeClr>
                </a:solidFill>
                <a:latin typeface="黑体" panose="02010609060101010101" pitchFamily="49" charset="-122"/>
                <a:ea typeface="黑体" panose="02010609060101010101" pitchFamily="49" charset="-122"/>
              </a:rPr>
              <a:t>条件成为中等收入群体。</a:t>
            </a:r>
          </a:p>
        </p:txBody>
      </p:sp>
      <p:sp>
        <p:nvSpPr>
          <p:cNvPr id="12" name="文本框 11"/>
          <p:cNvSpPr txBox="1"/>
          <p:nvPr/>
        </p:nvSpPr>
        <p:spPr>
          <a:xfrm>
            <a:off x="5355227" y="2216651"/>
            <a:ext cx="5553026" cy="1200329"/>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四、加快农村改革，使农业成为更有吸引力的朝阳产业，使部分农民有条件成为中等收入群体</a:t>
            </a:r>
            <a:endParaRPr lang="zh-CN" altLang="zh-CN" sz="2400" dirty="0">
              <a:latin typeface="黑体" panose="02010609060101010101" pitchFamily="49" charset="-122"/>
              <a:ea typeface="黑体" panose="02010609060101010101" pitchFamily="49" charset="-122"/>
            </a:endParaRPr>
          </a:p>
        </p:txBody>
      </p:sp>
      <p:sp>
        <p:nvSpPr>
          <p:cNvPr id="13" name="平行四边形 12"/>
          <p:cNvSpPr/>
          <p:nvPr/>
        </p:nvSpPr>
        <p:spPr>
          <a:xfrm>
            <a:off x="3872831" y="4520928"/>
            <a:ext cx="1336892" cy="645072"/>
          </a:xfrm>
          <a:prstGeom prst="parallelogram">
            <a:avLst>
              <a:gd name="adj" fmla="val 100174"/>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4" name="平行四边形 13"/>
          <p:cNvSpPr/>
          <p:nvPr/>
        </p:nvSpPr>
        <p:spPr>
          <a:xfrm>
            <a:off x="2388592" y="4520928"/>
            <a:ext cx="1051369" cy="645072"/>
          </a:xfrm>
          <a:prstGeom prst="parallelogram">
            <a:avLst>
              <a:gd name="adj" fmla="val 100174"/>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cxnSp>
        <p:nvCxnSpPr>
          <p:cNvPr id="15" name="直接连接符 14"/>
          <p:cNvCxnSpPr/>
          <p:nvPr/>
        </p:nvCxnSpPr>
        <p:spPr>
          <a:xfrm flipV="1">
            <a:off x="1066346" y="1491395"/>
            <a:ext cx="2438401" cy="2479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3077028" y="4520928"/>
            <a:ext cx="1158736" cy="645072"/>
          </a:xfrm>
          <a:prstGeom prst="parallelogram">
            <a:avLst>
              <a:gd name="adj" fmla="val 100174"/>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8" name="平行四边形 17"/>
          <p:cNvSpPr/>
          <p:nvPr/>
        </p:nvSpPr>
        <p:spPr>
          <a:xfrm>
            <a:off x="4846790" y="4520928"/>
            <a:ext cx="1549783" cy="645072"/>
          </a:xfrm>
          <a:prstGeom prst="parallelogram">
            <a:avLst>
              <a:gd name="adj" fmla="val 100174"/>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9" name="平行四边形 18"/>
          <p:cNvSpPr/>
          <p:nvPr/>
        </p:nvSpPr>
        <p:spPr>
          <a:xfrm>
            <a:off x="7540999" y="4520928"/>
            <a:ext cx="2014540" cy="645072"/>
          </a:xfrm>
          <a:prstGeom prst="parallelogram">
            <a:avLst>
              <a:gd name="adj" fmla="val 100174"/>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0" name="平行四边形 19"/>
          <p:cNvSpPr/>
          <p:nvPr/>
        </p:nvSpPr>
        <p:spPr>
          <a:xfrm>
            <a:off x="9192605" y="4520928"/>
            <a:ext cx="2269471" cy="645072"/>
          </a:xfrm>
          <a:prstGeom prst="parallelogram">
            <a:avLst>
              <a:gd name="adj" fmla="val 100174"/>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74489561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250"/>
                                        <p:tgtEl>
                                          <p:spTgt spid="13"/>
                                        </p:tgtEl>
                                      </p:cBhvr>
                                    </p:animEffect>
                                  </p:childTnLst>
                                </p:cTn>
                              </p:par>
                            </p:childTnLst>
                          </p:cTn>
                        </p:par>
                        <p:par>
                          <p:cTn id="25" fill="hold">
                            <p:stCondLst>
                              <p:cond delay="1250"/>
                            </p:stCondLst>
                            <p:childTnLst>
                              <p:par>
                                <p:cTn id="26" presetID="10" presetClass="entr" presetSubtype="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250"/>
                                        <p:tgtEl>
                                          <p:spTgt spid="14"/>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250"/>
                                        <p:tgtEl>
                                          <p:spTgt spid="10"/>
                                        </p:tgtEl>
                                      </p:cBhvr>
                                    </p:animEffect>
                                  </p:childTnLst>
                                </p:cTn>
                              </p:par>
                            </p:childTnLst>
                          </p:cTn>
                        </p:par>
                        <p:par>
                          <p:cTn id="33" fill="hold">
                            <p:stCondLst>
                              <p:cond delay="1750"/>
                            </p:stCondLst>
                            <p:childTnLst>
                              <p:par>
                                <p:cTn id="34" presetID="10" presetClass="entr" presetSubtype="0"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250"/>
                                        <p:tgtEl>
                                          <p:spTgt spid="17"/>
                                        </p:tgtEl>
                                      </p:cBhvr>
                                    </p:animEffect>
                                  </p:childTnLst>
                                </p:cTn>
                              </p:par>
                            </p:childTnLst>
                          </p:cTn>
                        </p:par>
                        <p:par>
                          <p:cTn id="37" fill="hold">
                            <p:stCondLst>
                              <p:cond delay="2000"/>
                            </p:stCondLst>
                            <p:childTnLst>
                              <p:par>
                                <p:cTn id="38" presetID="10" presetClass="entr" presetSubtype="0"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250"/>
                                        <p:tgtEl>
                                          <p:spTgt spid="18"/>
                                        </p:tgtEl>
                                      </p:cBhvr>
                                    </p:animEffect>
                                  </p:childTnLst>
                                </p:cTn>
                              </p:par>
                            </p:childTnLst>
                          </p:cTn>
                        </p:par>
                        <p:par>
                          <p:cTn id="41" fill="hold">
                            <p:stCondLst>
                              <p:cond delay="2250"/>
                            </p:stCondLst>
                            <p:childTnLst>
                              <p:par>
                                <p:cTn id="42" presetID="10" presetClass="entr" presetSubtype="0"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250"/>
                                        <p:tgtEl>
                                          <p:spTgt spid="19"/>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2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p:bldP spid="12" grpId="0"/>
      <p:bldP spid="13" grpId="0" animBg="1"/>
      <p:bldP spid="14" grpId="0" animBg="1"/>
      <p:bldP spid="17" grpId="0" animBg="1"/>
      <p:bldP spid="18" grpId="0" animBg="1"/>
      <p:bldP spid="19" grpId="0" animBg="1"/>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787473" y="781782"/>
            <a:ext cx="19606868" cy="564974"/>
          </a:xfrm>
          <a:prstGeom prst="rect">
            <a:avLst/>
          </a:prstGeom>
          <a:solidFill>
            <a:schemeClr val="accent4">
              <a:alpha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矩形 2"/>
          <p:cNvSpPr/>
          <p:nvPr/>
        </p:nvSpPr>
        <p:spPr>
          <a:xfrm>
            <a:off x="838200" y="474372"/>
            <a:ext cx="872384" cy="872384"/>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4400" dirty="0" smtClean="0">
                <a:latin typeface="黑体" panose="02010609060101010101" pitchFamily="49" charset="-122"/>
                <a:ea typeface="黑体" panose="02010609060101010101" pitchFamily="49" charset="-122"/>
              </a:rPr>
              <a:t>03</a:t>
            </a:r>
            <a:endParaRPr lang="zh-CN" altLang="en-US" sz="4400" dirty="0">
              <a:latin typeface="黑体" panose="02010609060101010101" pitchFamily="49" charset="-122"/>
              <a:ea typeface="黑体" panose="02010609060101010101" pitchFamily="49" charset="-122"/>
            </a:endParaRPr>
          </a:p>
        </p:txBody>
      </p:sp>
      <p:sp>
        <p:nvSpPr>
          <p:cNvPr id="4" name="文本框 3"/>
          <p:cNvSpPr txBox="1"/>
          <p:nvPr/>
        </p:nvSpPr>
        <p:spPr>
          <a:xfrm>
            <a:off x="1904221" y="864214"/>
            <a:ext cx="3785379"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扩大中等收入群体的途径</a:t>
            </a:r>
          </a:p>
        </p:txBody>
      </p:sp>
      <p:sp>
        <p:nvSpPr>
          <p:cNvPr id="22" name="矩形 21"/>
          <p:cNvSpPr/>
          <p:nvPr/>
        </p:nvSpPr>
        <p:spPr>
          <a:xfrm>
            <a:off x="0" y="2933700"/>
            <a:ext cx="12192000" cy="2762250"/>
          </a:xfrm>
          <a:prstGeom prst="rect">
            <a:avLst/>
          </a:prstGeom>
          <a:solidFill>
            <a:srgbClr val="FFC000"/>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latin typeface="黑体" panose="02010609060101010101" pitchFamily="49" charset="-122"/>
              <a:ea typeface="黑体" panose="02010609060101010101" pitchFamily="49" charset="-122"/>
            </a:endParaRPr>
          </a:p>
        </p:txBody>
      </p:sp>
      <p:sp>
        <p:nvSpPr>
          <p:cNvPr id="6" name="矩形 5"/>
          <p:cNvSpPr/>
          <p:nvPr/>
        </p:nvSpPr>
        <p:spPr>
          <a:xfrm>
            <a:off x="5095875" y="3160663"/>
            <a:ext cx="6734175" cy="2308324"/>
          </a:xfrm>
          <a:prstGeom prst="rect">
            <a:avLst/>
          </a:prstGeom>
        </p:spPr>
        <p:txBody>
          <a:bodyPr wrap="square">
            <a:spAutoFit/>
          </a:bodyPr>
          <a:lstStyle/>
          <a:p>
            <a:r>
              <a:rPr lang="en-US" altLang="zh-CN" sz="1600" dirty="0" smtClean="0">
                <a:latin typeface="黑体" panose="02010609060101010101" pitchFamily="49" charset="-122"/>
                <a:ea typeface="黑体" panose="02010609060101010101" pitchFamily="49" charset="-122"/>
              </a:rPr>
              <a:t>1.</a:t>
            </a:r>
            <a:r>
              <a:rPr lang="zh-CN" altLang="en-US" sz="1600" dirty="0" smtClean="0">
                <a:latin typeface="黑体" panose="02010609060101010101" pitchFamily="49" charset="-122"/>
                <a:ea typeface="黑体" panose="02010609060101010101" pitchFamily="49" charset="-122"/>
              </a:rPr>
              <a:t>促进</a:t>
            </a:r>
            <a:r>
              <a:rPr lang="zh-CN" altLang="en-US" sz="1600" dirty="0">
                <a:latin typeface="黑体" panose="02010609060101010101" pitchFamily="49" charset="-122"/>
                <a:ea typeface="黑体" panose="02010609060101010101" pitchFamily="49" charset="-122"/>
              </a:rPr>
              <a:t>农业机械化、</a:t>
            </a:r>
            <a:r>
              <a:rPr lang="zh-CN" altLang="en-US" sz="1600" dirty="0" smtClean="0">
                <a:latin typeface="黑体" panose="02010609060101010101" pitchFamily="49" charset="-122"/>
                <a:ea typeface="黑体" panose="02010609060101010101" pitchFamily="49" charset="-122"/>
              </a:rPr>
              <a:t>智能化</a:t>
            </a:r>
            <a:endParaRPr lang="en-US" altLang="zh-CN" sz="1600" dirty="0" smtClean="0">
              <a:latin typeface="黑体" panose="02010609060101010101" pitchFamily="49" charset="-122"/>
              <a:ea typeface="黑体" panose="02010609060101010101" pitchFamily="49" charset="-122"/>
            </a:endParaRPr>
          </a:p>
          <a:p>
            <a:endParaRPr lang="zh-CN" altLang="en-US" sz="1600" dirty="0" smtClean="0">
              <a:latin typeface="黑体" panose="02010609060101010101" pitchFamily="49" charset="-122"/>
              <a:ea typeface="黑体" panose="02010609060101010101" pitchFamily="49" charset="-122"/>
            </a:endParaRPr>
          </a:p>
          <a:p>
            <a:r>
              <a:rPr lang="en-US" altLang="zh-CN" sz="1600" dirty="0" smtClean="0">
                <a:latin typeface="黑体" panose="02010609060101010101" pitchFamily="49" charset="-122"/>
                <a:ea typeface="黑体" panose="02010609060101010101" pitchFamily="49" charset="-122"/>
              </a:rPr>
              <a:t>2.</a:t>
            </a:r>
            <a:r>
              <a:rPr lang="zh-CN" altLang="en-US" sz="1600" dirty="0" smtClean="0">
                <a:latin typeface="黑体" panose="02010609060101010101" pitchFamily="49" charset="-122"/>
                <a:ea typeface="黑体" panose="02010609060101010101" pitchFamily="49" charset="-122"/>
              </a:rPr>
              <a:t>促进</a:t>
            </a:r>
            <a:r>
              <a:rPr lang="zh-CN" altLang="en-US" sz="1600" dirty="0">
                <a:latin typeface="黑体" panose="02010609060101010101" pitchFamily="49" charset="-122"/>
                <a:ea typeface="黑体" panose="02010609060101010101" pitchFamily="49" charset="-122"/>
              </a:rPr>
              <a:t>现代农业相关的研发、设计、物流、销售等生产性服务业发展。 </a:t>
            </a:r>
            <a:endParaRPr lang="en-US" altLang="zh-CN" sz="1600" dirty="0" smtClean="0">
              <a:latin typeface="黑体" panose="02010609060101010101" pitchFamily="49" charset="-122"/>
              <a:ea typeface="黑体" panose="02010609060101010101" pitchFamily="49" charset="-122"/>
            </a:endParaRPr>
          </a:p>
          <a:p>
            <a:endParaRPr lang="zh-CN" altLang="en-US" sz="1600" dirty="0" smtClean="0">
              <a:latin typeface="黑体" panose="02010609060101010101" pitchFamily="49" charset="-122"/>
              <a:ea typeface="黑体" panose="02010609060101010101" pitchFamily="49" charset="-122"/>
            </a:endParaRPr>
          </a:p>
          <a:p>
            <a:r>
              <a:rPr lang="en-US" altLang="zh-CN" sz="1600" dirty="0" smtClean="0">
                <a:latin typeface="黑体" panose="02010609060101010101" pitchFamily="49" charset="-122"/>
                <a:ea typeface="黑体" panose="02010609060101010101" pitchFamily="49" charset="-122"/>
              </a:rPr>
              <a:t>3.</a:t>
            </a:r>
            <a:r>
              <a:rPr lang="zh-CN" altLang="en-US" sz="1600" dirty="0" smtClean="0">
                <a:latin typeface="黑体" panose="02010609060101010101" pitchFamily="49" charset="-122"/>
                <a:ea typeface="黑体" panose="02010609060101010101" pitchFamily="49" charset="-122"/>
              </a:rPr>
              <a:t>农业</a:t>
            </a:r>
            <a:r>
              <a:rPr lang="zh-CN" altLang="en-US" sz="1600" dirty="0">
                <a:latin typeface="黑体" panose="02010609060101010101" pitchFamily="49" charset="-122"/>
                <a:ea typeface="黑体" panose="02010609060101010101" pitchFamily="49" charset="-122"/>
              </a:rPr>
              <a:t>要成为朝阳产业， 需要形成资本下乡、科技下乡的制度安排</a:t>
            </a:r>
            <a:r>
              <a:rPr lang="zh-CN" altLang="en-US" sz="1600" dirty="0" smtClean="0">
                <a:latin typeface="黑体" panose="02010609060101010101" pitchFamily="49" charset="-122"/>
                <a:ea typeface="黑体" panose="02010609060101010101" pitchFamily="49" charset="-122"/>
              </a:rPr>
              <a:t>。</a:t>
            </a:r>
            <a:endParaRPr lang="en-US" altLang="zh-CN" sz="1600" dirty="0" smtClean="0">
              <a:latin typeface="黑体" panose="02010609060101010101" pitchFamily="49" charset="-122"/>
              <a:ea typeface="黑体" panose="02010609060101010101" pitchFamily="49" charset="-122"/>
            </a:endParaRPr>
          </a:p>
          <a:p>
            <a:endParaRPr lang="zh-CN" altLang="en-US" sz="1600" dirty="0" smtClean="0">
              <a:latin typeface="黑体" panose="02010609060101010101" pitchFamily="49" charset="-122"/>
              <a:ea typeface="黑体" panose="02010609060101010101" pitchFamily="49" charset="-122"/>
            </a:endParaRPr>
          </a:p>
          <a:p>
            <a:r>
              <a:rPr lang="en-US" altLang="zh-CN" sz="1600" dirty="0" smtClean="0">
                <a:latin typeface="黑体" panose="02010609060101010101" pitchFamily="49" charset="-122"/>
                <a:ea typeface="黑体" panose="02010609060101010101" pitchFamily="49" charset="-122"/>
              </a:rPr>
              <a:t>4.</a:t>
            </a:r>
            <a:r>
              <a:rPr lang="zh-CN" altLang="en-US" sz="1600" dirty="0" smtClean="0">
                <a:latin typeface="黑体" panose="02010609060101010101" pitchFamily="49" charset="-122"/>
                <a:ea typeface="黑体" panose="02010609060101010101" pitchFamily="49" charset="-122"/>
              </a:rPr>
              <a:t>进一步</a:t>
            </a:r>
            <a:r>
              <a:rPr lang="zh-CN" altLang="en-US" sz="1600" dirty="0">
                <a:latin typeface="黑体" panose="02010609060101010101" pitchFamily="49" charset="-122"/>
                <a:ea typeface="黑体" panose="02010609060101010101" pitchFamily="49" charset="-122"/>
              </a:rPr>
              <a:t>放活农村经济， 鼓励适应农业现代化要求推动土地流转、盘活土地资源，发展由科技、土地、劳动力参股的股份制农业规模经济， 通过发展现代农业创造出更多的中等收入就业岗位。</a:t>
            </a:r>
          </a:p>
        </p:txBody>
      </p:sp>
      <p:sp>
        <p:nvSpPr>
          <p:cNvPr id="7" name="矩形 6"/>
          <p:cNvSpPr/>
          <p:nvPr/>
        </p:nvSpPr>
        <p:spPr>
          <a:xfrm>
            <a:off x="4938712" y="2077685"/>
            <a:ext cx="7048500" cy="646331"/>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从农业现代化的规律看， 农业转型升级不是就农业而论农业，而是重在实现农业与工业的良性互动、农业与服务业的良性互动。例如</a:t>
            </a:r>
            <a:r>
              <a:rPr lang="zh-CN" altLang="en-US" dirty="0" smtClean="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p:txBody>
      </p:sp>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124" y="2247899"/>
            <a:ext cx="4064025" cy="27911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950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Effect transition="in" filter="fade">
                                      <p:cBhvr>
                                        <p:cTn id="16" dur="250"/>
                                        <p:tgtEl>
                                          <p:spTgt spid="6">
                                            <p:txEl>
                                              <p:pRg st="0" end="0"/>
                                            </p:txEl>
                                          </p:spTgt>
                                        </p:tgtEl>
                                      </p:cBhvr>
                                    </p:animEffect>
                                  </p:childTnLst>
                                </p:cTn>
                              </p:par>
                            </p:childTnLst>
                          </p:cTn>
                        </p:par>
                        <p:par>
                          <p:cTn id="17" fill="hold">
                            <p:stCondLst>
                              <p:cond delay="1250"/>
                            </p:stCondLst>
                            <p:childTnLst>
                              <p:par>
                                <p:cTn id="18" presetID="10" presetClass="entr" presetSubtype="0" fill="hold" nodeType="after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250"/>
                                        <p:tgtEl>
                                          <p:spTgt spid="6">
                                            <p:txEl>
                                              <p:pRg st="2" end="2"/>
                                            </p:txEl>
                                          </p:spTgt>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250"/>
                                        <p:tgtEl>
                                          <p:spTgt spid="6">
                                            <p:txEl>
                                              <p:pRg st="4" end="4"/>
                                            </p:txEl>
                                          </p:spTgt>
                                        </p:tgtEl>
                                      </p:cBhvr>
                                    </p:animEffect>
                                  </p:childTnLst>
                                </p:cTn>
                              </p:par>
                            </p:childTnLst>
                          </p:cTn>
                        </p:par>
                        <p:par>
                          <p:cTn id="25" fill="hold">
                            <p:stCondLst>
                              <p:cond delay="1750"/>
                            </p:stCondLst>
                            <p:childTnLst>
                              <p:par>
                                <p:cTn id="26" presetID="10" presetClass="entr" presetSubtype="0" fill="hold" nodeType="afterEffect">
                                  <p:stCondLst>
                                    <p:cond delay="0"/>
                                  </p:stCondLst>
                                  <p:childTnLst>
                                    <p:set>
                                      <p:cBhvr>
                                        <p:cTn id="27" dur="1" fill="hold">
                                          <p:stCondLst>
                                            <p:cond delay="0"/>
                                          </p:stCondLst>
                                        </p:cTn>
                                        <p:tgtEl>
                                          <p:spTgt spid="6">
                                            <p:txEl>
                                              <p:pRg st="6" end="6"/>
                                            </p:txEl>
                                          </p:spTgt>
                                        </p:tgtEl>
                                        <p:attrNameLst>
                                          <p:attrName>style.visibility</p:attrName>
                                        </p:attrNameLst>
                                      </p:cBhvr>
                                      <p:to>
                                        <p:strVal val="visible"/>
                                      </p:to>
                                    </p:set>
                                    <p:animEffect transition="in" filter="fade">
                                      <p:cBhvr>
                                        <p:cTn id="28" dur="250"/>
                                        <p:tgtEl>
                                          <p:spTgt spid="6">
                                            <p:txEl>
                                              <p:pRg st="6" end="6"/>
                                            </p:txEl>
                                          </p:spTgt>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787473" y="781782"/>
            <a:ext cx="19606868" cy="564974"/>
          </a:xfrm>
          <a:prstGeom prst="rect">
            <a:avLst/>
          </a:prstGeom>
          <a:solidFill>
            <a:schemeClr val="accent4">
              <a:alpha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矩形 2"/>
          <p:cNvSpPr/>
          <p:nvPr/>
        </p:nvSpPr>
        <p:spPr>
          <a:xfrm>
            <a:off x="838200" y="474372"/>
            <a:ext cx="872384" cy="872384"/>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4400" dirty="0" smtClean="0">
                <a:latin typeface="黑体" panose="02010609060101010101" pitchFamily="49" charset="-122"/>
                <a:ea typeface="黑体" panose="02010609060101010101" pitchFamily="49" charset="-122"/>
              </a:rPr>
              <a:t>03</a:t>
            </a:r>
            <a:endParaRPr lang="zh-CN" altLang="en-US" sz="4400" dirty="0">
              <a:latin typeface="黑体" panose="02010609060101010101" pitchFamily="49" charset="-122"/>
              <a:ea typeface="黑体" panose="02010609060101010101" pitchFamily="49" charset="-122"/>
            </a:endParaRPr>
          </a:p>
        </p:txBody>
      </p:sp>
      <p:sp>
        <p:nvSpPr>
          <p:cNvPr id="4" name="文本框 3"/>
          <p:cNvSpPr txBox="1"/>
          <p:nvPr/>
        </p:nvSpPr>
        <p:spPr>
          <a:xfrm>
            <a:off x="1904221" y="864214"/>
            <a:ext cx="3785379"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扩大中等收入群体的途径</a:t>
            </a:r>
          </a:p>
        </p:txBody>
      </p:sp>
      <p:sp>
        <p:nvSpPr>
          <p:cNvPr id="8" name="矩形 7"/>
          <p:cNvSpPr/>
          <p:nvPr/>
        </p:nvSpPr>
        <p:spPr>
          <a:xfrm rot="2661417">
            <a:off x="1698124" y="2686051"/>
            <a:ext cx="2266950" cy="22669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cxnSp>
        <p:nvCxnSpPr>
          <p:cNvPr id="9" name="直接连接符 8"/>
          <p:cNvCxnSpPr/>
          <p:nvPr/>
        </p:nvCxnSpPr>
        <p:spPr>
          <a:xfrm flipV="1">
            <a:off x="2149477" y="3616327"/>
            <a:ext cx="2454273" cy="24542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6033639" y="4520928"/>
            <a:ext cx="1870294" cy="645072"/>
          </a:xfrm>
          <a:prstGeom prst="parallelogram">
            <a:avLst>
              <a:gd name="adj" fmla="val 100174"/>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1" name="Content Placeholder 2"/>
          <p:cNvSpPr txBox="1">
            <a:spLocks/>
          </p:cNvSpPr>
          <p:nvPr/>
        </p:nvSpPr>
        <p:spPr>
          <a:xfrm>
            <a:off x="5355226" y="3410108"/>
            <a:ext cx="5553027" cy="854420"/>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defTabSz="457200">
              <a:lnSpc>
                <a:spcPct val="130000"/>
              </a:lnSpc>
              <a:spcBef>
                <a:spcPts val="0"/>
              </a:spcBef>
              <a:buNone/>
            </a:pPr>
            <a:r>
              <a:rPr lang="zh-CN" altLang="en-US" dirty="0" smtClean="0">
                <a:solidFill>
                  <a:schemeClr val="tx1">
                    <a:lumMod val="65000"/>
                    <a:lumOff val="35000"/>
                  </a:schemeClr>
                </a:solidFill>
                <a:latin typeface="黑体" panose="02010609060101010101" pitchFamily="49" charset="-122"/>
                <a:ea typeface="黑体" panose="02010609060101010101" pitchFamily="49" charset="-122"/>
              </a:rPr>
              <a:t>由于</a:t>
            </a:r>
            <a:r>
              <a:rPr lang="zh-CN" altLang="en-US" dirty="0">
                <a:solidFill>
                  <a:schemeClr val="tx1">
                    <a:lumMod val="65000"/>
                    <a:lumOff val="35000"/>
                  </a:schemeClr>
                </a:solidFill>
                <a:latin typeface="黑体" panose="02010609060101010101" pitchFamily="49" charset="-122"/>
                <a:ea typeface="黑体" panose="02010609060101010101" pitchFamily="49" charset="-122"/>
              </a:rPr>
              <a:t>员工与企业难以形成命运共同体，员工的流动比较频繁，高级技术工人难以培养起来，使得制造业难以精细化、专业化。这不仅导致产业的低端锁定，同时也难以使蓝领工人成为中高收入者。</a:t>
            </a:r>
          </a:p>
        </p:txBody>
      </p:sp>
      <p:sp>
        <p:nvSpPr>
          <p:cNvPr id="12" name="文本框 11"/>
          <p:cNvSpPr txBox="1"/>
          <p:nvPr/>
        </p:nvSpPr>
        <p:spPr>
          <a:xfrm>
            <a:off x="5355227" y="2507376"/>
            <a:ext cx="5553026" cy="830997"/>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五、把发展员工持股作为发展混合所有制的重点</a:t>
            </a:r>
            <a:endParaRPr lang="zh-CN" altLang="zh-CN" sz="2400" dirty="0">
              <a:latin typeface="黑体" panose="02010609060101010101" pitchFamily="49" charset="-122"/>
              <a:ea typeface="黑体" panose="02010609060101010101" pitchFamily="49" charset="-122"/>
            </a:endParaRPr>
          </a:p>
        </p:txBody>
      </p:sp>
      <p:sp>
        <p:nvSpPr>
          <p:cNvPr id="13" name="平行四边形 12"/>
          <p:cNvSpPr/>
          <p:nvPr/>
        </p:nvSpPr>
        <p:spPr>
          <a:xfrm>
            <a:off x="3872831" y="4520928"/>
            <a:ext cx="1336892" cy="645072"/>
          </a:xfrm>
          <a:prstGeom prst="parallelogram">
            <a:avLst>
              <a:gd name="adj" fmla="val 100174"/>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4" name="平行四边形 13"/>
          <p:cNvSpPr/>
          <p:nvPr/>
        </p:nvSpPr>
        <p:spPr>
          <a:xfrm>
            <a:off x="2388592" y="4520928"/>
            <a:ext cx="1051369" cy="645072"/>
          </a:xfrm>
          <a:prstGeom prst="parallelogram">
            <a:avLst>
              <a:gd name="adj" fmla="val 100174"/>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cxnSp>
        <p:nvCxnSpPr>
          <p:cNvPr id="15" name="直接连接符 14"/>
          <p:cNvCxnSpPr/>
          <p:nvPr/>
        </p:nvCxnSpPr>
        <p:spPr>
          <a:xfrm flipV="1">
            <a:off x="1066346" y="1491395"/>
            <a:ext cx="2438401" cy="2479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3077028" y="4520928"/>
            <a:ext cx="1158736" cy="645072"/>
          </a:xfrm>
          <a:prstGeom prst="parallelogram">
            <a:avLst>
              <a:gd name="adj" fmla="val 100174"/>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8" name="平行四边形 17"/>
          <p:cNvSpPr/>
          <p:nvPr/>
        </p:nvSpPr>
        <p:spPr>
          <a:xfrm>
            <a:off x="4846790" y="4520928"/>
            <a:ext cx="1549783" cy="645072"/>
          </a:xfrm>
          <a:prstGeom prst="parallelogram">
            <a:avLst>
              <a:gd name="adj" fmla="val 100174"/>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9" name="平行四边形 18"/>
          <p:cNvSpPr/>
          <p:nvPr/>
        </p:nvSpPr>
        <p:spPr>
          <a:xfrm>
            <a:off x="7540999" y="4520928"/>
            <a:ext cx="2014540" cy="645072"/>
          </a:xfrm>
          <a:prstGeom prst="parallelogram">
            <a:avLst>
              <a:gd name="adj" fmla="val 100174"/>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0" name="平行四边形 19"/>
          <p:cNvSpPr/>
          <p:nvPr/>
        </p:nvSpPr>
        <p:spPr>
          <a:xfrm>
            <a:off x="9192605" y="4520928"/>
            <a:ext cx="2269471" cy="645072"/>
          </a:xfrm>
          <a:prstGeom prst="parallelogram">
            <a:avLst>
              <a:gd name="adj" fmla="val 100174"/>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410725076"/>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250"/>
                                        <p:tgtEl>
                                          <p:spTgt spid="14"/>
                                        </p:tgtEl>
                                      </p:cBhvr>
                                    </p:animEffect>
                                  </p:childTnLst>
                                </p:cTn>
                              </p:par>
                            </p:childTnLst>
                          </p:cTn>
                        </p:par>
                        <p:par>
                          <p:cTn id="25" fill="hold">
                            <p:stCondLst>
                              <p:cond delay="1250"/>
                            </p:stCondLst>
                            <p:childTnLst>
                              <p:par>
                                <p:cTn id="26" presetID="10" presetClass="entr" presetSubtype="0"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250"/>
                                        <p:tgtEl>
                                          <p:spTgt spid="17"/>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250"/>
                                        <p:tgtEl>
                                          <p:spTgt spid="10"/>
                                        </p:tgtEl>
                                      </p:cBhvr>
                                    </p:animEffect>
                                  </p:childTnLst>
                                </p:cTn>
                              </p:par>
                            </p:childTnLst>
                          </p:cTn>
                        </p:par>
                        <p:par>
                          <p:cTn id="33" fill="hold">
                            <p:stCondLst>
                              <p:cond delay="1750"/>
                            </p:stCondLst>
                            <p:childTnLst>
                              <p:par>
                                <p:cTn id="34" presetID="10" presetClass="entr" presetSubtype="0"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250"/>
                                        <p:tgtEl>
                                          <p:spTgt spid="13"/>
                                        </p:tgtEl>
                                      </p:cBhvr>
                                    </p:animEffect>
                                  </p:childTnLst>
                                </p:cTn>
                              </p:par>
                            </p:childTnLst>
                          </p:cTn>
                        </p:par>
                        <p:par>
                          <p:cTn id="37" fill="hold">
                            <p:stCondLst>
                              <p:cond delay="2000"/>
                            </p:stCondLst>
                            <p:childTnLst>
                              <p:par>
                                <p:cTn id="38" presetID="10" presetClass="entr" presetSubtype="0"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250"/>
                                        <p:tgtEl>
                                          <p:spTgt spid="18"/>
                                        </p:tgtEl>
                                      </p:cBhvr>
                                    </p:animEffect>
                                  </p:childTnLst>
                                </p:cTn>
                              </p:par>
                            </p:childTnLst>
                          </p:cTn>
                        </p:par>
                        <p:par>
                          <p:cTn id="41" fill="hold">
                            <p:stCondLst>
                              <p:cond delay="2250"/>
                            </p:stCondLst>
                            <p:childTnLst>
                              <p:par>
                                <p:cTn id="42" presetID="10" presetClass="entr" presetSubtype="0"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250"/>
                                        <p:tgtEl>
                                          <p:spTgt spid="19"/>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2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p:bldP spid="12" grpId="0"/>
      <p:bldP spid="13" grpId="0" animBg="1"/>
      <p:bldP spid="14" grpId="0" animBg="1"/>
      <p:bldP spid="17" grpId="0" animBg="1"/>
      <p:bldP spid="18" grpId="0" animBg="1"/>
      <p:bldP spid="19" grpId="0" animBg="1"/>
      <p:bldP spid="2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942975" y="2396973"/>
            <a:ext cx="5381625" cy="451366"/>
          </a:xfrm>
          <a:prstGeom prst="rect">
            <a:avLst/>
          </a:prstGeom>
          <a:gradFill flip="none" rotWithShape="1">
            <a:gsLst>
              <a:gs pos="0">
                <a:schemeClr val="accent4">
                  <a:lumMod val="5000"/>
                  <a:lumOff val="95000"/>
                </a:schemeClr>
              </a:gs>
              <a:gs pos="100000">
                <a:schemeClr val="accent4">
                  <a:lumMod val="30000"/>
                  <a:lumOff val="70000"/>
                </a:schemeClr>
              </a:gs>
            </a:gsLst>
            <a:lin ang="10800000" scaled="1"/>
            <a:tileRect/>
          </a:gra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latin typeface="黑体" panose="02010609060101010101" pitchFamily="49" charset="-122"/>
              <a:ea typeface="黑体" panose="02010609060101010101" pitchFamily="49" charset="-122"/>
            </a:endParaRPr>
          </a:p>
        </p:txBody>
      </p:sp>
      <p:sp>
        <p:nvSpPr>
          <p:cNvPr id="22" name="矩形 21"/>
          <p:cNvSpPr/>
          <p:nvPr/>
        </p:nvSpPr>
        <p:spPr>
          <a:xfrm>
            <a:off x="838200" y="2396973"/>
            <a:ext cx="114300" cy="451366"/>
          </a:xfrm>
          <a:prstGeom prst="rect">
            <a:avLst/>
          </a:prstGeom>
          <a:solidFill>
            <a:srgbClr val="FFC000"/>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latin typeface="黑体" panose="02010609060101010101" pitchFamily="49" charset="-122"/>
              <a:ea typeface="黑体" panose="02010609060101010101" pitchFamily="49" charset="-122"/>
            </a:endParaRPr>
          </a:p>
        </p:txBody>
      </p:sp>
      <p:sp>
        <p:nvSpPr>
          <p:cNvPr id="2" name="矩形 1"/>
          <p:cNvSpPr/>
          <p:nvPr/>
        </p:nvSpPr>
        <p:spPr>
          <a:xfrm>
            <a:off x="-13787473" y="781782"/>
            <a:ext cx="19606868" cy="564974"/>
          </a:xfrm>
          <a:prstGeom prst="rect">
            <a:avLst/>
          </a:prstGeom>
          <a:solidFill>
            <a:schemeClr val="accent4">
              <a:alpha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矩形 2"/>
          <p:cNvSpPr/>
          <p:nvPr/>
        </p:nvSpPr>
        <p:spPr>
          <a:xfrm>
            <a:off x="838200" y="474372"/>
            <a:ext cx="872384" cy="872384"/>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4400" dirty="0" smtClean="0">
                <a:latin typeface="黑体" panose="02010609060101010101" pitchFamily="49" charset="-122"/>
                <a:ea typeface="黑体" panose="02010609060101010101" pitchFamily="49" charset="-122"/>
              </a:rPr>
              <a:t>03</a:t>
            </a:r>
            <a:endParaRPr lang="zh-CN" altLang="en-US" sz="4400" dirty="0">
              <a:latin typeface="黑体" panose="02010609060101010101" pitchFamily="49" charset="-122"/>
              <a:ea typeface="黑体" panose="02010609060101010101" pitchFamily="49" charset="-122"/>
            </a:endParaRPr>
          </a:p>
        </p:txBody>
      </p:sp>
      <p:sp>
        <p:nvSpPr>
          <p:cNvPr id="4" name="文本框 3"/>
          <p:cNvSpPr txBox="1"/>
          <p:nvPr/>
        </p:nvSpPr>
        <p:spPr>
          <a:xfrm>
            <a:off x="1904221" y="864214"/>
            <a:ext cx="3785379"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扩大中等收入群体的途径</a:t>
            </a:r>
          </a:p>
        </p:txBody>
      </p:sp>
      <p:sp>
        <p:nvSpPr>
          <p:cNvPr id="6" name="矩形 5"/>
          <p:cNvSpPr/>
          <p:nvPr/>
        </p:nvSpPr>
        <p:spPr>
          <a:xfrm>
            <a:off x="1057275" y="2437990"/>
            <a:ext cx="4570482"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把发展员工持股作为发展混合所有制的重点</a:t>
            </a:r>
          </a:p>
        </p:txBody>
      </p:sp>
      <p:sp>
        <p:nvSpPr>
          <p:cNvPr id="16" name="矩形 15"/>
          <p:cNvSpPr/>
          <p:nvPr/>
        </p:nvSpPr>
        <p:spPr>
          <a:xfrm>
            <a:off x="1057275" y="3106883"/>
            <a:ext cx="3981450" cy="1477328"/>
          </a:xfrm>
          <a:prstGeom prst="rect">
            <a:avLst/>
          </a:prstGeom>
        </p:spPr>
        <p:txBody>
          <a:bodyPr wrap="square">
            <a:spAutoFit/>
          </a:bodyPr>
          <a:lstStyle/>
          <a:p>
            <a:r>
              <a:rPr lang="en-US" altLang="zh-CN" dirty="0">
                <a:latin typeface="黑体" panose="02010609060101010101" pitchFamily="49" charset="-122"/>
                <a:ea typeface="黑体" panose="02010609060101010101" pitchFamily="49" charset="-122"/>
              </a:rPr>
              <a:t>1</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完善</a:t>
            </a:r>
            <a:r>
              <a:rPr lang="zh-CN" altLang="en-US" dirty="0">
                <a:latin typeface="黑体" panose="02010609060101010101" pitchFamily="49" charset="-122"/>
                <a:ea typeface="黑体" panose="02010609060101010101" pitchFamily="49" charset="-122"/>
              </a:rPr>
              <a:t>员工持股的法律</a:t>
            </a:r>
            <a:r>
              <a:rPr lang="zh-CN" altLang="en-US" dirty="0" smtClean="0">
                <a:latin typeface="黑体" panose="02010609060101010101" pitchFamily="49" charset="-122"/>
                <a:ea typeface="黑体" panose="02010609060101010101" pitchFamily="49" charset="-122"/>
              </a:rPr>
              <a:t>体系</a:t>
            </a:r>
            <a:endParaRPr lang="en-US" altLang="zh-CN" dirty="0" smtClean="0">
              <a:latin typeface="黑体" panose="02010609060101010101" pitchFamily="49" charset="-122"/>
              <a:ea typeface="黑体" panose="02010609060101010101" pitchFamily="49" charset="-122"/>
            </a:endParaRPr>
          </a:p>
          <a:p>
            <a:endParaRPr lang="zh-CN" altLang="en-US"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2</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形成</a:t>
            </a:r>
            <a:r>
              <a:rPr lang="zh-CN" altLang="en-US" dirty="0">
                <a:latin typeface="黑体" panose="02010609060101010101" pitchFamily="49" charset="-122"/>
                <a:ea typeface="黑体" panose="02010609060101010101" pitchFamily="49" charset="-122"/>
              </a:rPr>
              <a:t>国有企业员工持股的制度</a:t>
            </a:r>
            <a:r>
              <a:rPr lang="zh-CN" altLang="en-US" dirty="0" smtClean="0">
                <a:latin typeface="黑体" panose="02010609060101010101" pitchFamily="49" charset="-122"/>
                <a:ea typeface="黑体" panose="02010609060101010101" pitchFamily="49" charset="-122"/>
              </a:rPr>
              <a:t>规范</a:t>
            </a:r>
            <a:endParaRPr lang="en-US" altLang="zh-CN" dirty="0" smtClean="0">
              <a:latin typeface="黑体" panose="02010609060101010101" pitchFamily="49" charset="-122"/>
              <a:ea typeface="黑体" panose="02010609060101010101" pitchFamily="49" charset="-122"/>
            </a:endParaRPr>
          </a:p>
          <a:p>
            <a:endParaRPr lang="zh-CN" altLang="en-US"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3</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鼓励</a:t>
            </a:r>
            <a:r>
              <a:rPr lang="zh-CN" altLang="en-US" dirty="0">
                <a:latin typeface="黑体" panose="02010609060101010101" pitchFamily="49" charset="-122"/>
                <a:ea typeface="黑体" panose="02010609060101010101" pitchFamily="49" charset="-122"/>
              </a:rPr>
              <a:t>民营企业发展员工持股</a:t>
            </a:r>
          </a:p>
        </p:txBody>
      </p:sp>
      <p:pic>
        <p:nvPicPr>
          <p:cNvPr id="24" name="图片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2825" y="864214"/>
            <a:ext cx="3352800" cy="2542612"/>
          </a:xfrm>
          <a:prstGeom prst="rect">
            <a:avLst/>
          </a:prstGeom>
          <a:ln>
            <a:noFill/>
          </a:ln>
          <a:effectLst>
            <a:outerShdw blurRad="292100" dist="139700" dir="2700000" algn="tl" rotWithShape="0">
              <a:srgbClr val="333333">
                <a:alpha val="65000"/>
              </a:srgbClr>
            </a:outerShdw>
          </a:effectLst>
        </p:spPr>
      </p:pic>
      <p:grpSp>
        <p:nvGrpSpPr>
          <p:cNvPr id="29" name="组合 28"/>
          <p:cNvGrpSpPr/>
          <p:nvPr/>
        </p:nvGrpSpPr>
        <p:grpSpPr>
          <a:xfrm>
            <a:off x="10806113" y="3037494"/>
            <a:ext cx="809625" cy="369332"/>
            <a:chOff x="8401050" y="3981450"/>
            <a:chExt cx="809625" cy="369332"/>
          </a:xfrm>
        </p:grpSpPr>
        <p:sp>
          <p:nvSpPr>
            <p:cNvPr id="27" name="文本框 26"/>
            <p:cNvSpPr txBox="1"/>
            <p:nvPr/>
          </p:nvSpPr>
          <p:spPr>
            <a:xfrm>
              <a:off x="8401050" y="3981450"/>
              <a:ext cx="809625" cy="369332"/>
            </a:xfrm>
            <a:prstGeom prst="rect">
              <a:avLst/>
            </a:prstGeom>
            <a:noFill/>
          </p:spPr>
          <p:txBody>
            <a:bodyPr wrap="square" rtlCol="0">
              <a:spAutoFit/>
            </a:bodyPr>
            <a:lstStyle/>
            <a:p>
              <a:pPr algn="ctr"/>
              <a:r>
                <a:rPr lang="zh-CN" altLang="en-US" dirty="0" smtClean="0">
                  <a:latin typeface="黑体" panose="02010609060101010101" pitchFamily="49" charset="-122"/>
                  <a:ea typeface="黑体" panose="02010609060101010101" pitchFamily="49" charset="-122"/>
                </a:rPr>
                <a:t>华为</a:t>
              </a:r>
              <a:endParaRPr lang="zh-CN" altLang="en-US" dirty="0">
                <a:latin typeface="黑体" panose="02010609060101010101" pitchFamily="49" charset="-122"/>
                <a:ea typeface="黑体" panose="02010609060101010101" pitchFamily="49" charset="-122"/>
              </a:endParaRPr>
            </a:p>
          </p:txBody>
        </p:sp>
        <p:sp>
          <p:nvSpPr>
            <p:cNvPr id="28" name="矩形 27"/>
            <p:cNvSpPr/>
            <p:nvPr/>
          </p:nvSpPr>
          <p:spPr>
            <a:xfrm flipH="1">
              <a:off x="8474869" y="4041967"/>
              <a:ext cx="45719" cy="248298"/>
            </a:xfrm>
            <a:prstGeom prst="rect">
              <a:avLst/>
            </a:prstGeom>
            <a:solidFill>
              <a:srgbClr val="FFC000"/>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latin typeface="黑体" panose="02010609060101010101" pitchFamily="49" charset="-122"/>
                <a:ea typeface="黑体" panose="02010609060101010101" pitchFamily="49" charset="-122"/>
              </a:endParaRPr>
            </a:p>
          </p:txBody>
        </p:sp>
      </p:grpSp>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23595" y="3596230"/>
            <a:ext cx="3107765" cy="2880770"/>
          </a:xfrm>
          <a:prstGeom prst="rect">
            <a:avLst/>
          </a:prstGeom>
          <a:ln>
            <a:noFill/>
          </a:ln>
          <a:effectLst>
            <a:outerShdw blurRad="292100" dist="139700" dir="2700000" algn="tl" rotWithShape="0">
              <a:srgbClr val="333333">
                <a:alpha val="65000"/>
              </a:srgbClr>
            </a:outerShdw>
          </a:effectLst>
        </p:spPr>
      </p:pic>
      <p:grpSp>
        <p:nvGrpSpPr>
          <p:cNvPr id="32" name="组合 31"/>
          <p:cNvGrpSpPr/>
          <p:nvPr/>
        </p:nvGrpSpPr>
        <p:grpSpPr>
          <a:xfrm>
            <a:off x="9358313" y="5980719"/>
            <a:ext cx="1223962" cy="369332"/>
            <a:chOff x="8401050" y="3981450"/>
            <a:chExt cx="1223962" cy="369332"/>
          </a:xfrm>
        </p:grpSpPr>
        <p:sp>
          <p:nvSpPr>
            <p:cNvPr id="33" name="文本框 32"/>
            <p:cNvSpPr txBox="1"/>
            <p:nvPr/>
          </p:nvSpPr>
          <p:spPr>
            <a:xfrm>
              <a:off x="8401050" y="3981450"/>
              <a:ext cx="1223962" cy="369332"/>
            </a:xfrm>
            <a:prstGeom prst="rect">
              <a:avLst/>
            </a:prstGeom>
            <a:noFill/>
          </p:spPr>
          <p:txBody>
            <a:bodyPr wrap="square" rtlCol="0">
              <a:spAutoFit/>
            </a:bodyPr>
            <a:lstStyle/>
            <a:p>
              <a:pPr algn="ctr"/>
              <a:r>
                <a:rPr lang="zh-CN" altLang="zh-CN" dirty="0">
                  <a:latin typeface="黑体" panose="02010609060101010101" pitchFamily="49" charset="-122"/>
                  <a:ea typeface="黑体" panose="02010609060101010101" pitchFamily="49" charset="-122"/>
                </a:rPr>
                <a:t>深圳泰然</a:t>
              </a:r>
              <a:endParaRPr lang="zh-CN" altLang="en-US" dirty="0">
                <a:latin typeface="黑体" panose="02010609060101010101" pitchFamily="49" charset="-122"/>
                <a:ea typeface="黑体" panose="02010609060101010101" pitchFamily="49" charset="-122"/>
              </a:endParaRPr>
            </a:p>
          </p:txBody>
        </p:sp>
        <p:sp>
          <p:nvSpPr>
            <p:cNvPr id="34" name="矩形 33"/>
            <p:cNvSpPr/>
            <p:nvPr/>
          </p:nvSpPr>
          <p:spPr>
            <a:xfrm flipH="1">
              <a:off x="8474869" y="4041967"/>
              <a:ext cx="45719" cy="248298"/>
            </a:xfrm>
            <a:prstGeom prst="rect">
              <a:avLst/>
            </a:prstGeom>
            <a:solidFill>
              <a:srgbClr val="FFC000"/>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2182995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1+#ppt_w/2"/>
                                          </p:val>
                                        </p:tav>
                                        <p:tav tm="100000">
                                          <p:val>
                                            <p:strVal val="#ppt_x"/>
                                          </p:val>
                                        </p:tav>
                                      </p:tavLst>
                                    </p:anim>
                                    <p:anim calcmode="lin" valueType="num">
                                      <p:cBhvr additive="base">
                                        <p:cTn id="8" dur="7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0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750" fill="hold"/>
                                        <p:tgtEl>
                                          <p:spTgt spid="22"/>
                                        </p:tgtEl>
                                        <p:attrNameLst>
                                          <p:attrName>ppt_x</p:attrName>
                                        </p:attrNameLst>
                                      </p:cBhvr>
                                      <p:tavLst>
                                        <p:tav tm="0">
                                          <p:val>
                                            <p:strVal val="1+#ppt_w/2"/>
                                          </p:val>
                                        </p:tav>
                                        <p:tav tm="100000">
                                          <p:val>
                                            <p:strVal val="#ppt_x"/>
                                          </p:val>
                                        </p:tav>
                                      </p:tavLst>
                                    </p:anim>
                                    <p:anim calcmode="lin" valueType="num">
                                      <p:cBhvr additive="base">
                                        <p:cTn id="12" dur="75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750" fill="hold"/>
                                        <p:tgtEl>
                                          <p:spTgt spid="21"/>
                                        </p:tgtEl>
                                        <p:attrNameLst>
                                          <p:attrName>ppt_x</p:attrName>
                                        </p:attrNameLst>
                                      </p:cBhvr>
                                      <p:tavLst>
                                        <p:tav tm="0">
                                          <p:val>
                                            <p:strVal val="1+#ppt_w/2"/>
                                          </p:val>
                                        </p:tav>
                                        <p:tav tm="100000">
                                          <p:val>
                                            <p:strVal val="#ppt_x"/>
                                          </p:val>
                                        </p:tav>
                                      </p:tavLst>
                                    </p:anim>
                                    <p:anim calcmode="lin" valueType="num">
                                      <p:cBhvr additive="base">
                                        <p:cTn id="16" dur="750" fill="hold"/>
                                        <p:tgtEl>
                                          <p:spTgt spid="21"/>
                                        </p:tgtEl>
                                        <p:attrNameLst>
                                          <p:attrName>ppt_y</p:attrName>
                                        </p:attrNameLst>
                                      </p:cBhvr>
                                      <p:tavLst>
                                        <p:tav tm="0">
                                          <p:val>
                                            <p:strVal val="#ppt_y"/>
                                          </p:val>
                                        </p:tav>
                                        <p:tav tm="100000">
                                          <p:val>
                                            <p:strVal val="#ppt_y"/>
                                          </p:val>
                                        </p:tav>
                                      </p:tavLst>
                                    </p:anim>
                                  </p:childTnLst>
                                </p:cTn>
                              </p:par>
                            </p:childTnLst>
                          </p:cTn>
                        </p:par>
                        <p:par>
                          <p:cTn id="17" fill="hold">
                            <p:stCondLst>
                              <p:cond delay="850"/>
                            </p:stCondLst>
                            <p:childTnLst>
                              <p:par>
                                <p:cTn id="18" presetID="10" presetClass="entr" presetSubtype="0" fill="hold" nodeType="afterEffect">
                                  <p:stCondLst>
                                    <p:cond delay="0"/>
                                  </p:stCondLst>
                                  <p:childTnLst>
                                    <p:set>
                                      <p:cBhvr>
                                        <p:cTn id="19" dur="1" fill="hold">
                                          <p:stCondLst>
                                            <p:cond delay="0"/>
                                          </p:stCondLst>
                                        </p:cTn>
                                        <p:tgtEl>
                                          <p:spTgt spid="16">
                                            <p:txEl>
                                              <p:pRg st="0" end="0"/>
                                            </p:txEl>
                                          </p:spTgt>
                                        </p:tgtEl>
                                        <p:attrNameLst>
                                          <p:attrName>style.visibility</p:attrName>
                                        </p:attrNameLst>
                                      </p:cBhvr>
                                      <p:to>
                                        <p:strVal val="visible"/>
                                      </p:to>
                                    </p:set>
                                    <p:animEffect transition="in" filter="fade">
                                      <p:cBhvr>
                                        <p:cTn id="20" dur="250"/>
                                        <p:tgtEl>
                                          <p:spTgt spid="16">
                                            <p:txEl>
                                              <p:pRg st="0" end="0"/>
                                            </p:txEl>
                                          </p:spTgt>
                                        </p:tgtEl>
                                      </p:cBhvr>
                                    </p:animEffect>
                                  </p:childTnLst>
                                </p:cTn>
                              </p:par>
                            </p:childTnLst>
                          </p:cTn>
                        </p:par>
                        <p:par>
                          <p:cTn id="21" fill="hold">
                            <p:stCondLst>
                              <p:cond delay="1100"/>
                            </p:stCondLst>
                            <p:childTnLst>
                              <p:par>
                                <p:cTn id="22" presetID="10" presetClass="entr" presetSubtype="0" fill="hold" nodeType="afterEffect">
                                  <p:stCondLst>
                                    <p:cond delay="0"/>
                                  </p:stCondLst>
                                  <p:childTnLst>
                                    <p:set>
                                      <p:cBhvr>
                                        <p:cTn id="23" dur="1" fill="hold">
                                          <p:stCondLst>
                                            <p:cond delay="0"/>
                                          </p:stCondLst>
                                        </p:cTn>
                                        <p:tgtEl>
                                          <p:spTgt spid="16">
                                            <p:txEl>
                                              <p:pRg st="2" end="2"/>
                                            </p:txEl>
                                          </p:spTgt>
                                        </p:tgtEl>
                                        <p:attrNameLst>
                                          <p:attrName>style.visibility</p:attrName>
                                        </p:attrNameLst>
                                      </p:cBhvr>
                                      <p:to>
                                        <p:strVal val="visible"/>
                                      </p:to>
                                    </p:set>
                                    <p:animEffect transition="in" filter="fade">
                                      <p:cBhvr>
                                        <p:cTn id="24" dur="250"/>
                                        <p:tgtEl>
                                          <p:spTgt spid="16">
                                            <p:txEl>
                                              <p:pRg st="2" end="2"/>
                                            </p:txEl>
                                          </p:spTgt>
                                        </p:tgtEl>
                                      </p:cBhvr>
                                    </p:animEffect>
                                  </p:childTnLst>
                                </p:cTn>
                              </p:par>
                            </p:childTnLst>
                          </p:cTn>
                        </p:par>
                        <p:par>
                          <p:cTn id="25" fill="hold">
                            <p:stCondLst>
                              <p:cond delay="1350"/>
                            </p:stCondLst>
                            <p:childTnLst>
                              <p:par>
                                <p:cTn id="26" presetID="10" presetClass="entr" presetSubtype="0" fill="hold" nodeType="afterEffect">
                                  <p:stCondLst>
                                    <p:cond delay="0"/>
                                  </p:stCondLst>
                                  <p:childTnLst>
                                    <p:set>
                                      <p:cBhvr>
                                        <p:cTn id="27" dur="1" fill="hold">
                                          <p:stCondLst>
                                            <p:cond delay="0"/>
                                          </p:stCondLst>
                                        </p:cTn>
                                        <p:tgtEl>
                                          <p:spTgt spid="16">
                                            <p:txEl>
                                              <p:pRg st="4" end="4"/>
                                            </p:txEl>
                                          </p:spTgt>
                                        </p:tgtEl>
                                        <p:attrNameLst>
                                          <p:attrName>style.visibility</p:attrName>
                                        </p:attrNameLst>
                                      </p:cBhvr>
                                      <p:to>
                                        <p:strVal val="visible"/>
                                      </p:to>
                                    </p:set>
                                    <p:animEffect transition="in" filter="fade">
                                      <p:cBhvr>
                                        <p:cTn id="28" dur="250"/>
                                        <p:tgtEl>
                                          <p:spTgt spid="16">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2" decel="10000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500" fill="hold"/>
                                        <p:tgtEl>
                                          <p:spTgt spid="24"/>
                                        </p:tgtEl>
                                        <p:attrNameLst>
                                          <p:attrName>ppt_x</p:attrName>
                                        </p:attrNameLst>
                                      </p:cBhvr>
                                      <p:tavLst>
                                        <p:tav tm="0">
                                          <p:val>
                                            <p:strVal val="1+#ppt_w/2"/>
                                          </p:val>
                                        </p:tav>
                                        <p:tav tm="100000">
                                          <p:val>
                                            <p:strVal val="#ppt_x"/>
                                          </p:val>
                                        </p:tav>
                                      </p:tavLst>
                                    </p:anim>
                                    <p:anim calcmode="lin" valueType="num">
                                      <p:cBhvr additive="base">
                                        <p:cTn id="34" dur="500" fill="hold"/>
                                        <p:tgtEl>
                                          <p:spTgt spid="24"/>
                                        </p:tgtEl>
                                        <p:attrNameLst>
                                          <p:attrName>ppt_y</p:attrName>
                                        </p:attrNameLst>
                                      </p:cBhvr>
                                      <p:tavLst>
                                        <p:tav tm="0">
                                          <p:val>
                                            <p:strVal val="#ppt_y"/>
                                          </p:val>
                                        </p:tav>
                                        <p:tav tm="100000">
                                          <p:val>
                                            <p:strVal val="#ppt_y"/>
                                          </p:val>
                                        </p:tav>
                                      </p:tavLst>
                                    </p:anim>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25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2" decel="100000" fill="hold" nodeType="click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ppt_y"/>
                                          </p:val>
                                        </p:tav>
                                        <p:tav tm="100000">
                                          <p:val>
                                            <p:strVal val="#ppt_y"/>
                                          </p:val>
                                        </p:tav>
                                      </p:tavLst>
                                    </p:anim>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2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1" y="466725"/>
            <a:ext cx="6286387" cy="6391275"/>
          </a:xfrm>
          <a:prstGeom prst="rect">
            <a:avLst/>
          </a:prstGeom>
          <a:gradFill flip="none" rotWithShape="1">
            <a:gsLst>
              <a:gs pos="0">
                <a:schemeClr val="tx1">
                  <a:alpha val="0"/>
                </a:schemeClr>
              </a:gs>
              <a:gs pos="52000">
                <a:schemeClr val="tx1">
                  <a:alpha val="20000"/>
                </a:schemeClr>
              </a:gs>
              <a:gs pos="99000">
                <a:schemeClr val="tx1">
                  <a:alpha val="40000"/>
                </a:schemeClr>
              </a:gs>
            </a:gsLst>
            <a:lin ang="5400000" scaled="1"/>
            <a:tileRect/>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 name="矩形 1"/>
          <p:cNvSpPr/>
          <p:nvPr/>
        </p:nvSpPr>
        <p:spPr>
          <a:xfrm>
            <a:off x="4007757" y="-8827861"/>
            <a:ext cx="4176485" cy="9767856"/>
          </a:xfrm>
          <a:prstGeom prst="rect">
            <a:avLst/>
          </a:prstGeom>
          <a:solidFill>
            <a:schemeClr val="accent4">
              <a:alpha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 name="矩形 2"/>
          <p:cNvSpPr/>
          <p:nvPr/>
        </p:nvSpPr>
        <p:spPr>
          <a:xfrm>
            <a:off x="4007756" y="-8827861"/>
            <a:ext cx="168730" cy="9758749"/>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 name="文本框 3"/>
          <p:cNvSpPr txBox="1"/>
          <p:nvPr/>
        </p:nvSpPr>
        <p:spPr>
          <a:xfrm>
            <a:off x="5238749" y="431850"/>
            <a:ext cx="1714500" cy="461665"/>
          </a:xfrm>
          <a:prstGeom prst="rect">
            <a:avLst/>
          </a:prstGeom>
          <a:noFill/>
        </p:spPr>
        <p:txBody>
          <a:bodyPr wrap="square" rtlCol="0">
            <a:spAutoFit/>
          </a:bodyPr>
          <a:lstStyle/>
          <a:p>
            <a:pPr algn="ctr"/>
            <a:r>
              <a:rPr lang="zh-CN" altLang="en-US" sz="2400" dirty="0" smtClean="0"/>
              <a:t>主要内容</a:t>
            </a:r>
            <a:endParaRPr lang="zh-CN" altLang="en-US" sz="2400" dirty="0"/>
          </a:p>
        </p:txBody>
      </p:sp>
      <p:sp>
        <p:nvSpPr>
          <p:cNvPr id="5" name="矩形 4"/>
          <p:cNvSpPr/>
          <p:nvPr/>
        </p:nvSpPr>
        <p:spPr>
          <a:xfrm>
            <a:off x="8015512" y="-8827862"/>
            <a:ext cx="168730" cy="9758749"/>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6" name="矩形 5"/>
          <p:cNvSpPr/>
          <p:nvPr/>
        </p:nvSpPr>
        <p:spPr>
          <a:xfrm>
            <a:off x="0" y="-203200"/>
            <a:ext cx="12192000" cy="584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046118" y="1585912"/>
            <a:ext cx="995363" cy="99536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5400" dirty="0" smtClean="0"/>
              <a:t>01</a:t>
            </a:r>
            <a:endParaRPr lang="zh-CN" altLang="en-US" sz="5400" dirty="0"/>
          </a:p>
        </p:txBody>
      </p:sp>
      <p:sp>
        <p:nvSpPr>
          <p:cNvPr id="8" name="矩形 7"/>
          <p:cNvSpPr/>
          <p:nvPr/>
        </p:nvSpPr>
        <p:spPr>
          <a:xfrm>
            <a:off x="8277112" y="2330824"/>
            <a:ext cx="3636310" cy="121863"/>
          </a:xfrm>
          <a:prstGeom prst="rect">
            <a:avLst/>
          </a:prstGeom>
          <a:solidFill>
            <a:schemeClr val="accent4">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9" name="矩形 8"/>
          <p:cNvSpPr/>
          <p:nvPr/>
        </p:nvSpPr>
        <p:spPr>
          <a:xfrm>
            <a:off x="8232661" y="1787072"/>
            <a:ext cx="2954655" cy="461665"/>
          </a:xfrm>
          <a:prstGeom prst="rect">
            <a:avLst/>
          </a:prstGeom>
        </p:spPr>
        <p:txBody>
          <a:bodyPr wrap="none">
            <a:spAutoFit/>
          </a:bodyPr>
          <a:lstStyle/>
          <a:p>
            <a:r>
              <a:rPr lang="zh-CN" altLang="zh-CN" sz="2400" dirty="0">
                <a:latin typeface="黑体" panose="02010609060101010101" pitchFamily="49" charset="-122"/>
                <a:ea typeface="黑体" panose="02010609060101010101" pitchFamily="49" charset="-122"/>
                <a:cs typeface="Times New Roman" panose="02020603050405020304" pitchFamily="18" charset="0"/>
              </a:rPr>
              <a:t>中等收入群体是什么</a:t>
            </a:r>
            <a:endParaRPr lang="zh-CN" altLang="en-US" sz="2400" dirty="0">
              <a:latin typeface="黑体" panose="02010609060101010101" pitchFamily="49" charset="-122"/>
              <a:ea typeface="黑体" panose="02010609060101010101" pitchFamily="49" charset="-122"/>
            </a:endParaRPr>
          </a:p>
        </p:txBody>
      </p:sp>
      <p:sp>
        <p:nvSpPr>
          <p:cNvPr id="10" name="矩形 9"/>
          <p:cNvSpPr/>
          <p:nvPr/>
        </p:nvSpPr>
        <p:spPr>
          <a:xfrm>
            <a:off x="6464186" y="2832966"/>
            <a:ext cx="995363" cy="99536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5400" dirty="0" smtClean="0"/>
              <a:t>02</a:t>
            </a:r>
            <a:endParaRPr lang="zh-CN" altLang="en-US" sz="5400" dirty="0"/>
          </a:p>
        </p:txBody>
      </p:sp>
      <p:sp>
        <p:nvSpPr>
          <p:cNvPr id="11" name="矩形 10"/>
          <p:cNvSpPr/>
          <p:nvPr/>
        </p:nvSpPr>
        <p:spPr>
          <a:xfrm>
            <a:off x="7695180" y="3577878"/>
            <a:ext cx="3636310" cy="121863"/>
          </a:xfrm>
          <a:prstGeom prst="rect">
            <a:avLst/>
          </a:prstGeom>
          <a:solidFill>
            <a:schemeClr val="accent4">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2" name="矩形 11"/>
          <p:cNvSpPr/>
          <p:nvPr/>
        </p:nvSpPr>
        <p:spPr>
          <a:xfrm>
            <a:off x="7650729" y="3034126"/>
            <a:ext cx="3877985" cy="461665"/>
          </a:xfrm>
          <a:prstGeom prst="rect">
            <a:avLst/>
          </a:prstGeom>
        </p:spPr>
        <p:txBody>
          <a:bodyPr wrap="none">
            <a:spAutoFit/>
          </a:bodyPr>
          <a:lstStyle/>
          <a:p>
            <a:r>
              <a:rPr lang="zh-CN" altLang="en-US" sz="2400" dirty="0">
                <a:latin typeface="黑体" panose="02010609060101010101" pitchFamily="49" charset="-122"/>
                <a:ea typeface="黑体" panose="02010609060101010101" pitchFamily="49" charset="-122"/>
                <a:cs typeface="Times New Roman" panose="02020603050405020304" pitchFamily="18" charset="0"/>
              </a:rPr>
              <a:t>为什么要扩大中等收入群体</a:t>
            </a:r>
            <a:endParaRPr lang="zh-CN" altLang="en-US" sz="2400" dirty="0">
              <a:latin typeface="黑体" panose="02010609060101010101" pitchFamily="49" charset="-122"/>
              <a:ea typeface="黑体" panose="02010609060101010101" pitchFamily="49" charset="-122"/>
            </a:endParaRPr>
          </a:p>
        </p:txBody>
      </p:sp>
      <p:sp>
        <p:nvSpPr>
          <p:cNvPr id="13" name="矩形 12"/>
          <p:cNvSpPr/>
          <p:nvPr/>
        </p:nvSpPr>
        <p:spPr>
          <a:xfrm>
            <a:off x="5852204" y="4100685"/>
            <a:ext cx="995363" cy="99536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5400" dirty="0" smtClean="0"/>
              <a:t>03</a:t>
            </a:r>
            <a:endParaRPr lang="zh-CN" altLang="en-US" sz="5400" dirty="0"/>
          </a:p>
        </p:txBody>
      </p:sp>
      <p:sp>
        <p:nvSpPr>
          <p:cNvPr id="14" name="矩形 13"/>
          <p:cNvSpPr/>
          <p:nvPr/>
        </p:nvSpPr>
        <p:spPr>
          <a:xfrm>
            <a:off x="7083198" y="4845597"/>
            <a:ext cx="3636310" cy="121863"/>
          </a:xfrm>
          <a:prstGeom prst="rect">
            <a:avLst/>
          </a:prstGeom>
          <a:solidFill>
            <a:schemeClr val="accent4">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5" name="矩形 14"/>
          <p:cNvSpPr/>
          <p:nvPr/>
        </p:nvSpPr>
        <p:spPr>
          <a:xfrm>
            <a:off x="7038747" y="4301845"/>
            <a:ext cx="3570208" cy="461665"/>
          </a:xfrm>
          <a:prstGeom prst="rect">
            <a:avLst/>
          </a:prstGeom>
        </p:spPr>
        <p:txBody>
          <a:bodyPr wrap="none">
            <a:spAutoFit/>
          </a:bodyPr>
          <a:lstStyle/>
          <a:p>
            <a:r>
              <a:rPr lang="zh-CN" altLang="en-US" sz="2400" dirty="0">
                <a:latin typeface="黑体" panose="02010609060101010101" pitchFamily="49" charset="-122"/>
                <a:ea typeface="黑体" panose="02010609060101010101" pitchFamily="49" charset="-122"/>
                <a:cs typeface="Times New Roman" panose="02020603050405020304" pitchFamily="18" charset="0"/>
              </a:rPr>
              <a:t>扩大中等收入群体的途径</a:t>
            </a:r>
            <a:endParaRPr lang="zh-CN" altLang="en-US" sz="2400" dirty="0">
              <a:latin typeface="黑体" panose="02010609060101010101" pitchFamily="49" charset="-122"/>
              <a:ea typeface="黑体" panose="02010609060101010101" pitchFamily="49" charset="-122"/>
            </a:endParaRPr>
          </a:p>
        </p:txBody>
      </p:sp>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4949" y="1100692"/>
            <a:ext cx="2910386" cy="2263634"/>
          </a:xfrm>
          <a:prstGeom prst="rect">
            <a:avLst/>
          </a:prstGeom>
          <a:ln>
            <a:noFill/>
          </a:ln>
          <a:effectLst>
            <a:outerShdw blurRad="292100" dist="139700" dir="2700000" algn="tl" rotWithShape="0">
              <a:srgbClr val="333333">
                <a:alpha val="65000"/>
              </a:srgbClr>
            </a:outerShdw>
          </a:effectLst>
        </p:spPr>
      </p:pic>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422" y="1938813"/>
            <a:ext cx="3594267" cy="2362982"/>
          </a:xfrm>
          <a:prstGeom prst="rect">
            <a:avLst/>
          </a:prstGeom>
          <a:ln>
            <a:noFill/>
          </a:ln>
          <a:effectLst>
            <a:outerShdw blurRad="292100" dist="139700" dir="2700000" algn="tl" rotWithShape="0">
              <a:srgbClr val="333333">
                <a:alpha val="65000"/>
              </a:srgbClr>
            </a:outerShdw>
          </a:effectLst>
        </p:spPr>
      </p:pic>
      <p:pic>
        <p:nvPicPr>
          <p:cNvPr id="23" name="图片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1688" y="2452124"/>
            <a:ext cx="3611686" cy="2919180"/>
          </a:xfrm>
          <a:prstGeom prst="rect">
            <a:avLst/>
          </a:prstGeom>
          <a:ln>
            <a:noFill/>
          </a:ln>
          <a:effectLst>
            <a:outerShdw blurRad="292100" dist="139700" dir="2700000" algn="tl" rotWithShape="0">
              <a:srgbClr val="333333">
                <a:alpha val="65000"/>
              </a:srgbClr>
            </a:outerShdw>
          </a:effectLst>
        </p:spPr>
      </p:pic>
      <p:pic>
        <p:nvPicPr>
          <p:cNvPr id="25" name="图片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1525" y="3646187"/>
            <a:ext cx="3776123" cy="2321387"/>
          </a:xfrm>
          <a:prstGeom prst="rect">
            <a:avLst/>
          </a:prstGeom>
          <a:ln>
            <a:noFill/>
          </a:ln>
          <a:effectLst>
            <a:outerShdw blurRad="292100" dist="139700" dir="2700000" algn="tl" rotWithShape="0">
              <a:srgbClr val="333333">
                <a:alpha val="65000"/>
              </a:srgbClr>
            </a:outerShdw>
          </a:effectLst>
        </p:spPr>
      </p:pic>
      <p:sp>
        <p:nvSpPr>
          <p:cNvPr id="21" name="矩形 20"/>
          <p:cNvSpPr/>
          <p:nvPr/>
        </p:nvSpPr>
        <p:spPr>
          <a:xfrm>
            <a:off x="5365749" y="5383346"/>
            <a:ext cx="995363" cy="99536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5400" dirty="0" smtClean="0"/>
              <a:t>04</a:t>
            </a:r>
            <a:endParaRPr lang="zh-CN" altLang="en-US" sz="5400" dirty="0"/>
          </a:p>
        </p:txBody>
      </p:sp>
      <p:sp>
        <p:nvSpPr>
          <p:cNvPr id="22" name="矩形 21"/>
          <p:cNvSpPr/>
          <p:nvPr/>
        </p:nvSpPr>
        <p:spPr>
          <a:xfrm>
            <a:off x="6596743" y="6128258"/>
            <a:ext cx="3636310" cy="121863"/>
          </a:xfrm>
          <a:prstGeom prst="rect">
            <a:avLst/>
          </a:prstGeom>
          <a:solidFill>
            <a:schemeClr val="accent4">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6" name="矩形 25"/>
          <p:cNvSpPr/>
          <p:nvPr/>
        </p:nvSpPr>
        <p:spPr>
          <a:xfrm>
            <a:off x="6552292" y="5584506"/>
            <a:ext cx="1723549" cy="461665"/>
          </a:xfrm>
          <a:prstGeom prst="rect">
            <a:avLst/>
          </a:prstGeom>
        </p:spPr>
        <p:txBody>
          <a:bodyPr wrap="none">
            <a:spAutoFit/>
          </a:bodyPr>
          <a:lstStyle/>
          <a:p>
            <a:r>
              <a:rPr lang="zh-CN" altLang="en-US" sz="2400" dirty="0">
                <a:latin typeface="黑体" panose="02010609060101010101" pitchFamily="49" charset="-122"/>
                <a:ea typeface="黑体" panose="02010609060101010101" pitchFamily="49" charset="-122"/>
                <a:cs typeface="Times New Roman" panose="02020603050405020304" pitchFamily="18" charset="0"/>
              </a:rPr>
              <a:t>面临的挑战</a:t>
            </a:r>
            <a:endParaRPr lang="zh-CN" altLang="en-US" sz="2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859625194"/>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ppt_x"/>
                                          </p:val>
                                        </p:tav>
                                        <p:tav tm="100000">
                                          <p:val>
                                            <p:strVal val="#ppt_x"/>
                                          </p:val>
                                        </p:tav>
                                      </p:tavLst>
                                    </p:anim>
                                    <p:anim calcmode="lin" valueType="num">
                                      <p:cBhvr additive="base">
                                        <p:cTn id="12" dur="75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ppt_x"/>
                                          </p:val>
                                        </p:tav>
                                        <p:tav tm="100000">
                                          <p:val>
                                            <p:strVal val="#ppt_x"/>
                                          </p:val>
                                        </p:tav>
                                      </p:tavLst>
                                    </p:anim>
                                    <p:anim calcmode="lin" valueType="num">
                                      <p:cBhvr additive="base">
                                        <p:cTn id="16" dur="750" fill="hold"/>
                                        <p:tgtEl>
                                          <p:spTgt spid="5"/>
                                        </p:tgtEl>
                                        <p:attrNameLst>
                                          <p:attrName>ppt_y</p:attrName>
                                        </p:attrNameLst>
                                      </p:cBhvr>
                                      <p:tavLst>
                                        <p:tav tm="0">
                                          <p:val>
                                            <p:strVal val="1+#ppt_h/2"/>
                                          </p:val>
                                        </p:tav>
                                        <p:tav tm="100000">
                                          <p:val>
                                            <p:strVal val="#ppt_y"/>
                                          </p:val>
                                        </p:tav>
                                      </p:tavLst>
                                    </p:anim>
                                  </p:childTnLst>
                                </p:cTn>
                              </p:par>
                            </p:childTnLst>
                          </p:cTn>
                        </p:par>
                        <p:par>
                          <p:cTn id="17" fill="hold">
                            <p:stCondLst>
                              <p:cond delay="750"/>
                            </p:stCondLst>
                            <p:childTnLst>
                              <p:par>
                                <p:cTn id="18" presetID="10" presetClass="entr" presetSubtype="0"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250"/>
                                        <p:tgtEl>
                                          <p:spTgt spid="4"/>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25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25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250"/>
                                        <p:tgtEl>
                                          <p:spTgt spid="9"/>
                                        </p:tgtEl>
                                      </p:cBhvr>
                                    </p:animEffect>
                                  </p:childTnLst>
                                </p:cTn>
                              </p:par>
                              <p:par>
                                <p:cTn id="34" presetID="10" presetClass="entr" presetSubtype="0" fill="hold" grpId="0"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250"/>
                                        <p:tgtEl>
                                          <p:spTgt spid="10"/>
                                        </p:tgtEl>
                                      </p:cBhvr>
                                    </p:animEffect>
                                  </p:childTnLst>
                                </p:cTn>
                              </p:par>
                              <p:par>
                                <p:cTn id="37" presetID="10" presetClass="entr" presetSubtype="0"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250"/>
                                        <p:tgtEl>
                                          <p:spTgt spid="11"/>
                                        </p:tgtEl>
                                      </p:cBhvr>
                                    </p:animEffect>
                                  </p:childTnLst>
                                </p:cTn>
                              </p:par>
                              <p:par>
                                <p:cTn id="40" presetID="10" presetClass="entr" presetSubtype="0" fill="hold" grpId="0" nodeType="withEffect">
                                  <p:stCondLst>
                                    <p:cond delay="25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250"/>
                                        <p:tgtEl>
                                          <p:spTgt spid="12"/>
                                        </p:tgtEl>
                                      </p:cBhvr>
                                    </p:animEffect>
                                  </p:childTnLst>
                                </p:cTn>
                              </p:par>
                              <p:par>
                                <p:cTn id="43" presetID="10" presetClass="entr" presetSubtype="0" fill="hold" grpId="0" nodeType="withEffect">
                                  <p:stCondLst>
                                    <p:cond delay="50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250"/>
                                        <p:tgtEl>
                                          <p:spTgt spid="13"/>
                                        </p:tgtEl>
                                      </p:cBhvr>
                                    </p:animEffect>
                                  </p:childTnLst>
                                </p:cTn>
                              </p:par>
                              <p:par>
                                <p:cTn id="46" presetID="10" presetClass="entr" presetSubtype="0" fill="hold" grpId="0" nodeType="withEffect">
                                  <p:stCondLst>
                                    <p:cond delay="50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250"/>
                                        <p:tgtEl>
                                          <p:spTgt spid="14"/>
                                        </p:tgtEl>
                                      </p:cBhvr>
                                    </p:animEffect>
                                  </p:childTnLst>
                                </p:cTn>
                              </p:par>
                              <p:par>
                                <p:cTn id="49" presetID="10" presetClass="entr" presetSubtype="0" fill="hold" grpId="0" nodeType="withEffect">
                                  <p:stCondLst>
                                    <p:cond delay="50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250"/>
                                        <p:tgtEl>
                                          <p:spTgt spid="15"/>
                                        </p:tgtEl>
                                      </p:cBhvr>
                                    </p:animEffect>
                                  </p:childTnLst>
                                </p:cTn>
                              </p:par>
                              <p:par>
                                <p:cTn id="52" presetID="10" presetClass="entr" presetSubtype="0" fill="hold" grpId="0" nodeType="withEffect">
                                  <p:stCondLst>
                                    <p:cond delay="75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250"/>
                                        <p:tgtEl>
                                          <p:spTgt spid="21"/>
                                        </p:tgtEl>
                                      </p:cBhvr>
                                    </p:animEffect>
                                  </p:childTnLst>
                                </p:cTn>
                              </p:par>
                              <p:par>
                                <p:cTn id="55" presetID="10" presetClass="entr" presetSubtype="0" fill="hold" grpId="0" nodeType="withEffect">
                                  <p:stCondLst>
                                    <p:cond delay="75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250"/>
                                        <p:tgtEl>
                                          <p:spTgt spid="22"/>
                                        </p:tgtEl>
                                      </p:cBhvr>
                                    </p:animEffect>
                                  </p:childTnLst>
                                </p:cTn>
                              </p:par>
                              <p:par>
                                <p:cTn id="58" presetID="10" presetClass="entr" presetSubtype="0" fill="hold" grpId="0" nodeType="withEffect">
                                  <p:stCondLst>
                                    <p:cond delay="75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250"/>
                                        <p:tgtEl>
                                          <p:spTgt spid="26"/>
                                        </p:tgtEl>
                                      </p:cBhvr>
                                    </p:animEffect>
                                  </p:childTnLst>
                                </p:cTn>
                              </p:par>
                            </p:childTnLst>
                          </p:cTn>
                        </p:par>
                        <p:par>
                          <p:cTn id="61" fill="hold">
                            <p:stCondLst>
                              <p:cond delay="2500"/>
                            </p:stCondLst>
                            <p:childTnLst>
                              <p:par>
                                <p:cTn id="62" presetID="10" presetClass="entr" presetSubtype="0" fill="hold" nodeType="afterEffect">
                                  <p:stCondLst>
                                    <p:cond delay="50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750"/>
                                        <p:tgtEl>
                                          <p:spTgt spid="19"/>
                                        </p:tgtEl>
                                      </p:cBhvr>
                                    </p:animEffect>
                                  </p:childTnLst>
                                </p:cTn>
                              </p:par>
                            </p:childTnLst>
                          </p:cTn>
                        </p:par>
                        <p:par>
                          <p:cTn id="65" fill="hold">
                            <p:stCondLst>
                              <p:cond delay="3750"/>
                            </p:stCondLst>
                            <p:childTnLst>
                              <p:par>
                                <p:cTn id="66" presetID="10" presetClass="entr" presetSubtype="0" fill="hold" nodeType="afterEffect">
                                  <p:stCondLst>
                                    <p:cond delay="500"/>
                                  </p:stCondLst>
                                  <p:childTnLst>
                                    <p:set>
                                      <p:cBhvr>
                                        <p:cTn id="67" dur="1" fill="hold">
                                          <p:stCondLst>
                                            <p:cond delay="0"/>
                                          </p:stCondLst>
                                        </p:cTn>
                                        <p:tgtEl>
                                          <p:spTgt spid="20"/>
                                        </p:tgtEl>
                                        <p:attrNameLst>
                                          <p:attrName>style.visibility</p:attrName>
                                        </p:attrNameLst>
                                      </p:cBhvr>
                                      <p:to>
                                        <p:strVal val="visible"/>
                                      </p:to>
                                    </p:set>
                                    <p:animEffect transition="in" filter="fade">
                                      <p:cBhvr>
                                        <p:cTn id="68" dur="750"/>
                                        <p:tgtEl>
                                          <p:spTgt spid="20"/>
                                        </p:tgtEl>
                                      </p:cBhvr>
                                    </p:animEffect>
                                  </p:childTnLst>
                                </p:cTn>
                              </p:par>
                            </p:childTnLst>
                          </p:cTn>
                        </p:par>
                        <p:par>
                          <p:cTn id="69" fill="hold">
                            <p:stCondLst>
                              <p:cond delay="5000"/>
                            </p:stCondLst>
                            <p:childTnLst>
                              <p:par>
                                <p:cTn id="70" presetID="10" presetClass="entr" presetSubtype="0" fill="hold" nodeType="afterEffect">
                                  <p:stCondLst>
                                    <p:cond delay="50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750"/>
                                        <p:tgtEl>
                                          <p:spTgt spid="23"/>
                                        </p:tgtEl>
                                      </p:cBhvr>
                                    </p:animEffect>
                                  </p:childTnLst>
                                </p:cTn>
                              </p:par>
                            </p:childTnLst>
                          </p:cTn>
                        </p:par>
                        <p:par>
                          <p:cTn id="73" fill="hold">
                            <p:stCondLst>
                              <p:cond delay="6250"/>
                            </p:stCondLst>
                            <p:childTnLst>
                              <p:par>
                                <p:cTn id="74" presetID="10" presetClass="entr" presetSubtype="0" fill="hold" nodeType="afterEffect">
                                  <p:stCondLst>
                                    <p:cond delay="500"/>
                                  </p:stCondLst>
                                  <p:childTnLst>
                                    <p:set>
                                      <p:cBhvr>
                                        <p:cTn id="75" dur="1" fill="hold">
                                          <p:stCondLst>
                                            <p:cond delay="0"/>
                                          </p:stCondLst>
                                        </p:cTn>
                                        <p:tgtEl>
                                          <p:spTgt spid="25"/>
                                        </p:tgtEl>
                                        <p:attrNameLst>
                                          <p:attrName>style.visibility</p:attrName>
                                        </p:attrNameLst>
                                      </p:cBhvr>
                                      <p:to>
                                        <p:strVal val="visible"/>
                                      </p:to>
                                    </p:set>
                                    <p:animEffect transition="in" filter="fade">
                                      <p:cBhvr>
                                        <p:cTn id="76" dur="7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 grpId="0" animBg="1"/>
      <p:bldP spid="3" grpId="0" animBg="1"/>
      <p:bldP spid="4" grpId="0"/>
      <p:bldP spid="5" grpId="0" animBg="1"/>
      <p:bldP spid="7" grpId="0" animBg="1"/>
      <p:bldP spid="8" grpId="0" animBg="1"/>
      <p:bldP spid="9" grpId="0"/>
      <p:bldP spid="10" grpId="0" animBg="1"/>
      <p:bldP spid="11" grpId="0" animBg="1"/>
      <p:bldP spid="12" grpId="0"/>
      <p:bldP spid="13" grpId="0" animBg="1"/>
      <p:bldP spid="14" grpId="0" animBg="1"/>
      <p:bldP spid="15" grpId="0"/>
      <p:bldP spid="21" grpId="0" animBg="1"/>
      <p:bldP spid="22" grpId="0" animBg="1"/>
      <p:bldP spid="2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787473" y="781782"/>
            <a:ext cx="19606868" cy="564974"/>
          </a:xfrm>
          <a:prstGeom prst="rect">
            <a:avLst/>
          </a:prstGeom>
          <a:solidFill>
            <a:schemeClr val="accent4">
              <a:alpha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矩形 2"/>
          <p:cNvSpPr/>
          <p:nvPr/>
        </p:nvSpPr>
        <p:spPr>
          <a:xfrm>
            <a:off x="838200" y="474372"/>
            <a:ext cx="872384" cy="872384"/>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4400" dirty="0" smtClean="0">
                <a:latin typeface="黑体" panose="02010609060101010101" pitchFamily="49" charset="-122"/>
                <a:ea typeface="黑体" panose="02010609060101010101" pitchFamily="49" charset="-122"/>
              </a:rPr>
              <a:t>03</a:t>
            </a:r>
            <a:endParaRPr lang="zh-CN" altLang="en-US" sz="4400" dirty="0">
              <a:latin typeface="黑体" panose="02010609060101010101" pitchFamily="49" charset="-122"/>
              <a:ea typeface="黑体" panose="02010609060101010101" pitchFamily="49" charset="-122"/>
            </a:endParaRPr>
          </a:p>
        </p:txBody>
      </p:sp>
      <p:sp>
        <p:nvSpPr>
          <p:cNvPr id="4" name="文本框 3"/>
          <p:cNvSpPr txBox="1"/>
          <p:nvPr/>
        </p:nvSpPr>
        <p:spPr>
          <a:xfrm>
            <a:off x="1904221" y="864214"/>
            <a:ext cx="3785379"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扩大中等收入群体的途径</a:t>
            </a:r>
          </a:p>
        </p:txBody>
      </p:sp>
      <p:sp>
        <p:nvSpPr>
          <p:cNvPr id="8" name="矩形 7"/>
          <p:cNvSpPr/>
          <p:nvPr/>
        </p:nvSpPr>
        <p:spPr>
          <a:xfrm rot="2661417">
            <a:off x="1698124" y="2686051"/>
            <a:ext cx="2266950" cy="22669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cxnSp>
        <p:nvCxnSpPr>
          <p:cNvPr id="9" name="直接连接符 8"/>
          <p:cNvCxnSpPr/>
          <p:nvPr/>
        </p:nvCxnSpPr>
        <p:spPr>
          <a:xfrm flipV="1">
            <a:off x="2149477" y="3616327"/>
            <a:ext cx="2454273" cy="24542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6033639" y="4520928"/>
            <a:ext cx="1870294" cy="645072"/>
          </a:xfrm>
          <a:prstGeom prst="parallelogram">
            <a:avLst>
              <a:gd name="adj" fmla="val 100174"/>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1" name="Content Placeholder 2"/>
          <p:cNvSpPr txBox="1">
            <a:spLocks/>
          </p:cNvSpPr>
          <p:nvPr/>
        </p:nvSpPr>
        <p:spPr>
          <a:xfrm>
            <a:off x="5355226" y="3410108"/>
            <a:ext cx="5553027" cy="854420"/>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defTabSz="457200">
              <a:lnSpc>
                <a:spcPct val="130000"/>
              </a:lnSpc>
              <a:spcBef>
                <a:spcPts val="0"/>
              </a:spcBef>
              <a:buNone/>
            </a:pPr>
            <a:r>
              <a:rPr lang="zh-CN" altLang="en-US" dirty="0">
                <a:solidFill>
                  <a:schemeClr val="tx1">
                    <a:lumMod val="65000"/>
                    <a:lumOff val="35000"/>
                  </a:schemeClr>
                </a:solidFill>
                <a:latin typeface="黑体" panose="02010609060101010101" pitchFamily="49" charset="-122"/>
                <a:ea typeface="黑体" panose="02010609060101010101" pitchFamily="49" charset="-122"/>
              </a:rPr>
              <a:t>因金融监管不到位、金融风险导致的中等收入群体财产缩水</a:t>
            </a:r>
            <a:r>
              <a:rPr lang="zh-CN" altLang="en-US" dirty="0" smtClean="0">
                <a:solidFill>
                  <a:schemeClr val="tx1">
                    <a:lumMod val="65000"/>
                    <a:lumOff val="35000"/>
                  </a:schemeClr>
                </a:solidFill>
                <a:latin typeface="黑体" panose="02010609060101010101" pitchFamily="49" charset="-122"/>
                <a:ea typeface="黑体" panose="02010609060101010101" pitchFamily="49" charset="-122"/>
              </a:rPr>
              <a:t>，也</a:t>
            </a:r>
            <a:r>
              <a:rPr lang="zh-CN" altLang="en-US" dirty="0">
                <a:solidFill>
                  <a:schemeClr val="tx1">
                    <a:lumMod val="65000"/>
                    <a:lumOff val="35000"/>
                  </a:schemeClr>
                </a:solidFill>
                <a:latin typeface="黑体" panose="02010609060101010101" pitchFamily="49" charset="-122"/>
                <a:ea typeface="黑体" panose="02010609060101010101" pitchFamily="49" charset="-122"/>
              </a:rPr>
              <a:t>成为社会转型的重大问题。尽快完善金融监管体制</a:t>
            </a:r>
            <a:r>
              <a:rPr lang="zh-CN" altLang="en-US" dirty="0" smtClean="0">
                <a:solidFill>
                  <a:schemeClr val="tx1">
                    <a:lumMod val="65000"/>
                    <a:lumOff val="35000"/>
                  </a:schemeClr>
                </a:solidFill>
                <a:latin typeface="黑体" panose="02010609060101010101" pitchFamily="49" charset="-122"/>
                <a:ea typeface="黑体" panose="02010609060101010101" pitchFamily="49" charset="-122"/>
              </a:rPr>
              <a:t>，成为</a:t>
            </a:r>
            <a:r>
              <a:rPr lang="zh-CN" altLang="en-US" dirty="0">
                <a:solidFill>
                  <a:schemeClr val="tx1">
                    <a:lumMod val="65000"/>
                    <a:lumOff val="35000"/>
                  </a:schemeClr>
                </a:solidFill>
                <a:latin typeface="黑体" panose="02010609060101010101" pitchFamily="49" charset="-122"/>
                <a:ea typeface="黑体" panose="02010609060101010101" pitchFamily="49" charset="-122"/>
              </a:rPr>
              <a:t>新阶段扩大中等收入群体不可回避的重大课题。</a:t>
            </a:r>
          </a:p>
        </p:txBody>
      </p:sp>
      <p:sp>
        <p:nvSpPr>
          <p:cNvPr id="12" name="文本框 11"/>
          <p:cNvSpPr txBox="1"/>
          <p:nvPr/>
        </p:nvSpPr>
        <p:spPr>
          <a:xfrm>
            <a:off x="5355226" y="2216651"/>
            <a:ext cx="5553026" cy="1200329"/>
          </a:xfrm>
          <a:prstGeom prst="rect">
            <a:avLst/>
          </a:prstGeom>
          <a:noFill/>
        </p:spPr>
        <p:txBody>
          <a:bodyPr wrap="square" rtlCol="0">
            <a:spAutoFit/>
          </a:bodyPr>
          <a:lstStyle/>
          <a:p>
            <a:r>
              <a:rPr lang="zh-CN" altLang="zh-CN" sz="2400" dirty="0">
                <a:latin typeface="黑体" panose="02010609060101010101" pitchFamily="49" charset="-122"/>
                <a:ea typeface="黑体" panose="02010609060101010101" pitchFamily="49" charset="-122"/>
              </a:rPr>
              <a:t>六、以保护投资者权益为导向推进金融监管改革，避免因金融市场波动和金融风险导致中等收入群体减少</a:t>
            </a:r>
            <a:endParaRPr lang="zh-CN" altLang="zh-CN" sz="2800" dirty="0">
              <a:latin typeface="黑体" panose="02010609060101010101" pitchFamily="49" charset="-122"/>
              <a:ea typeface="黑体" panose="02010609060101010101" pitchFamily="49" charset="-122"/>
            </a:endParaRPr>
          </a:p>
        </p:txBody>
      </p:sp>
      <p:sp>
        <p:nvSpPr>
          <p:cNvPr id="13" name="平行四边形 12"/>
          <p:cNvSpPr/>
          <p:nvPr/>
        </p:nvSpPr>
        <p:spPr>
          <a:xfrm>
            <a:off x="3872831" y="4520928"/>
            <a:ext cx="1336892" cy="645072"/>
          </a:xfrm>
          <a:prstGeom prst="parallelogram">
            <a:avLst>
              <a:gd name="adj" fmla="val 100174"/>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4" name="平行四边形 13"/>
          <p:cNvSpPr/>
          <p:nvPr/>
        </p:nvSpPr>
        <p:spPr>
          <a:xfrm>
            <a:off x="2388592" y="4520928"/>
            <a:ext cx="1051369" cy="645072"/>
          </a:xfrm>
          <a:prstGeom prst="parallelogram">
            <a:avLst>
              <a:gd name="adj" fmla="val 100174"/>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cxnSp>
        <p:nvCxnSpPr>
          <p:cNvPr id="15" name="直接连接符 14"/>
          <p:cNvCxnSpPr/>
          <p:nvPr/>
        </p:nvCxnSpPr>
        <p:spPr>
          <a:xfrm flipV="1">
            <a:off x="1066346" y="1491395"/>
            <a:ext cx="2438401" cy="2479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3077028" y="4520928"/>
            <a:ext cx="1158736" cy="645072"/>
          </a:xfrm>
          <a:prstGeom prst="parallelogram">
            <a:avLst>
              <a:gd name="adj" fmla="val 100174"/>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8" name="平行四边形 17"/>
          <p:cNvSpPr/>
          <p:nvPr/>
        </p:nvSpPr>
        <p:spPr>
          <a:xfrm>
            <a:off x="4846790" y="4520928"/>
            <a:ext cx="1549783" cy="645072"/>
          </a:xfrm>
          <a:prstGeom prst="parallelogram">
            <a:avLst>
              <a:gd name="adj" fmla="val 100174"/>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9" name="平行四边形 18"/>
          <p:cNvSpPr/>
          <p:nvPr/>
        </p:nvSpPr>
        <p:spPr>
          <a:xfrm>
            <a:off x="7540999" y="4520928"/>
            <a:ext cx="2014540" cy="645072"/>
          </a:xfrm>
          <a:prstGeom prst="parallelogram">
            <a:avLst>
              <a:gd name="adj" fmla="val 100174"/>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0" name="平行四边形 19"/>
          <p:cNvSpPr/>
          <p:nvPr/>
        </p:nvSpPr>
        <p:spPr>
          <a:xfrm>
            <a:off x="9192605" y="4520928"/>
            <a:ext cx="2269471" cy="645072"/>
          </a:xfrm>
          <a:prstGeom prst="parallelogram">
            <a:avLst>
              <a:gd name="adj" fmla="val 100174"/>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576690136"/>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250"/>
                                        <p:tgtEl>
                                          <p:spTgt spid="13"/>
                                        </p:tgtEl>
                                      </p:cBhvr>
                                    </p:animEffect>
                                  </p:childTnLst>
                                </p:cTn>
                              </p:par>
                            </p:childTnLst>
                          </p:cTn>
                        </p:par>
                        <p:par>
                          <p:cTn id="25" fill="hold">
                            <p:stCondLst>
                              <p:cond delay="1250"/>
                            </p:stCondLst>
                            <p:childTnLst>
                              <p:par>
                                <p:cTn id="26" presetID="10" presetClass="entr" presetSubtype="0"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250"/>
                                        <p:tgtEl>
                                          <p:spTgt spid="10"/>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250"/>
                                        <p:tgtEl>
                                          <p:spTgt spid="14"/>
                                        </p:tgtEl>
                                      </p:cBhvr>
                                    </p:animEffect>
                                  </p:childTnLst>
                                </p:cTn>
                              </p:par>
                            </p:childTnLst>
                          </p:cTn>
                        </p:par>
                        <p:par>
                          <p:cTn id="33" fill="hold">
                            <p:stCondLst>
                              <p:cond delay="1750"/>
                            </p:stCondLst>
                            <p:childTnLst>
                              <p:par>
                                <p:cTn id="34" presetID="10" presetClass="entr" presetSubtype="0"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250"/>
                                        <p:tgtEl>
                                          <p:spTgt spid="17"/>
                                        </p:tgtEl>
                                      </p:cBhvr>
                                    </p:animEffect>
                                  </p:childTnLst>
                                </p:cTn>
                              </p:par>
                            </p:childTnLst>
                          </p:cTn>
                        </p:par>
                        <p:par>
                          <p:cTn id="37" fill="hold">
                            <p:stCondLst>
                              <p:cond delay="2000"/>
                            </p:stCondLst>
                            <p:childTnLst>
                              <p:par>
                                <p:cTn id="38" presetID="10" presetClass="entr" presetSubtype="0"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250"/>
                                        <p:tgtEl>
                                          <p:spTgt spid="18"/>
                                        </p:tgtEl>
                                      </p:cBhvr>
                                    </p:animEffect>
                                  </p:childTnLst>
                                </p:cTn>
                              </p:par>
                            </p:childTnLst>
                          </p:cTn>
                        </p:par>
                        <p:par>
                          <p:cTn id="41" fill="hold">
                            <p:stCondLst>
                              <p:cond delay="2250"/>
                            </p:stCondLst>
                            <p:childTnLst>
                              <p:par>
                                <p:cTn id="42" presetID="10" presetClass="entr" presetSubtype="0"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250"/>
                                        <p:tgtEl>
                                          <p:spTgt spid="19"/>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2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p:bldP spid="12" grpId="0"/>
      <p:bldP spid="13" grpId="0" animBg="1"/>
      <p:bldP spid="14" grpId="0" animBg="1"/>
      <p:bldP spid="17" grpId="0" animBg="1"/>
      <p:bldP spid="18" grpId="0" animBg="1"/>
      <p:bldP spid="19" grpId="0" animBg="1"/>
      <p:bldP spid="2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平行四边形 20"/>
          <p:cNvSpPr/>
          <p:nvPr/>
        </p:nvSpPr>
        <p:spPr>
          <a:xfrm>
            <a:off x="1194730" y="2093706"/>
            <a:ext cx="9471705" cy="773962"/>
          </a:xfrm>
          <a:prstGeom prst="parallelogram">
            <a:avLst>
              <a:gd name="adj" fmla="val 381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 name="矩形 1"/>
          <p:cNvSpPr/>
          <p:nvPr/>
        </p:nvSpPr>
        <p:spPr>
          <a:xfrm>
            <a:off x="-13787473" y="781782"/>
            <a:ext cx="19606868" cy="564974"/>
          </a:xfrm>
          <a:prstGeom prst="rect">
            <a:avLst/>
          </a:prstGeom>
          <a:solidFill>
            <a:schemeClr val="accent4">
              <a:alpha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矩形 2"/>
          <p:cNvSpPr/>
          <p:nvPr/>
        </p:nvSpPr>
        <p:spPr>
          <a:xfrm>
            <a:off x="838200" y="474372"/>
            <a:ext cx="872384" cy="872384"/>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4400" dirty="0" smtClean="0">
                <a:latin typeface="黑体" panose="02010609060101010101" pitchFamily="49" charset="-122"/>
                <a:ea typeface="黑体" panose="02010609060101010101" pitchFamily="49" charset="-122"/>
              </a:rPr>
              <a:t>03</a:t>
            </a:r>
            <a:endParaRPr lang="zh-CN" altLang="en-US" sz="4400" dirty="0">
              <a:latin typeface="黑体" panose="02010609060101010101" pitchFamily="49" charset="-122"/>
              <a:ea typeface="黑体" panose="02010609060101010101" pitchFamily="49" charset="-122"/>
            </a:endParaRPr>
          </a:p>
        </p:txBody>
      </p:sp>
      <p:sp>
        <p:nvSpPr>
          <p:cNvPr id="4" name="文本框 3"/>
          <p:cNvSpPr txBox="1"/>
          <p:nvPr/>
        </p:nvSpPr>
        <p:spPr>
          <a:xfrm>
            <a:off x="1904221" y="864214"/>
            <a:ext cx="3785379"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扩大中等收入群体的途径</a:t>
            </a:r>
          </a:p>
        </p:txBody>
      </p:sp>
      <p:sp>
        <p:nvSpPr>
          <p:cNvPr id="6" name="矩形 5"/>
          <p:cNvSpPr/>
          <p:nvPr/>
        </p:nvSpPr>
        <p:spPr>
          <a:xfrm>
            <a:off x="1097077" y="3069572"/>
            <a:ext cx="9997847" cy="3323987"/>
          </a:xfrm>
          <a:prstGeom prst="rect">
            <a:avLst/>
          </a:prstGeom>
        </p:spPr>
        <p:txBody>
          <a:bodyPr wrap="square">
            <a:spAutoFit/>
          </a:bodyPr>
          <a:lstStyle/>
          <a:p>
            <a:r>
              <a:rPr lang="en-US" altLang="zh-CN" sz="1400" dirty="0" smtClean="0">
                <a:solidFill>
                  <a:schemeClr val="tx1">
                    <a:lumMod val="95000"/>
                    <a:lumOff val="5000"/>
                  </a:schemeClr>
                </a:solidFill>
                <a:latin typeface="黑体" panose="02010609060101010101" pitchFamily="49" charset="-122"/>
                <a:ea typeface="黑体" panose="02010609060101010101" pitchFamily="49" charset="-122"/>
              </a:rPr>
              <a:t>1.</a:t>
            </a:r>
            <a:r>
              <a:rPr lang="zh-CN" altLang="en-US" sz="1400" dirty="0" smtClean="0">
                <a:solidFill>
                  <a:schemeClr val="tx1">
                    <a:lumMod val="95000"/>
                    <a:lumOff val="5000"/>
                  </a:schemeClr>
                </a:solidFill>
                <a:latin typeface="黑体" panose="02010609060101010101" pitchFamily="49" charset="-122"/>
                <a:ea typeface="黑体" panose="02010609060101010101" pitchFamily="49" charset="-122"/>
              </a:rPr>
              <a:t>改变</a:t>
            </a:r>
            <a:r>
              <a:rPr lang="zh-CN" altLang="en-US" sz="1400" dirty="0">
                <a:solidFill>
                  <a:schemeClr val="tx1">
                    <a:lumMod val="95000"/>
                    <a:lumOff val="5000"/>
                  </a:schemeClr>
                </a:solidFill>
                <a:latin typeface="黑体" panose="02010609060101010101" pitchFamily="49" charset="-122"/>
                <a:ea typeface="黑体" panose="02010609060101010101" pitchFamily="49" charset="-122"/>
              </a:rPr>
              <a:t>资本市场监管重筹资功能、轻投资者保护功能的传统监管理念和监管方式， 形成上市公司对投资者负责的制度</a:t>
            </a:r>
            <a:r>
              <a:rPr lang="zh-CN" altLang="en-US" sz="1400" dirty="0" smtClean="0">
                <a:solidFill>
                  <a:schemeClr val="tx1">
                    <a:lumMod val="95000"/>
                    <a:lumOff val="5000"/>
                  </a:schemeClr>
                </a:solidFill>
                <a:latin typeface="黑体" panose="02010609060101010101" pitchFamily="49" charset="-122"/>
                <a:ea typeface="黑体" panose="02010609060101010101" pitchFamily="49" charset="-122"/>
              </a:rPr>
              <a:t>约束；</a:t>
            </a:r>
            <a:endParaRPr lang="en-US" altLang="zh-CN" sz="1400" dirty="0" smtClean="0">
              <a:solidFill>
                <a:schemeClr val="tx1">
                  <a:lumMod val="95000"/>
                  <a:lumOff val="5000"/>
                </a:schemeClr>
              </a:solidFill>
              <a:latin typeface="黑体" panose="02010609060101010101" pitchFamily="49" charset="-122"/>
              <a:ea typeface="黑体" panose="02010609060101010101" pitchFamily="49" charset="-122"/>
            </a:endParaRPr>
          </a:p>
          <a:p>
            <a:endParaRPr lang="en-US" altLang="zh-CN" sz="1400" dirty="0">
              <a:solidFill>
                <a:schemeClr val="tx1">
                  <a:lumMod val="95000"/>
                  <a:lumOff val="5000"/>
                </a:schemeClr>
              </a:solidFill>
              <a:latin typeface="黑体" panose="02010609060101010101" pitchFamily="49" charset="-122"/>
              <a:ea typeface="黑体" panose="02010609060101010101" pitchFamily="49" charset="-122"/>
            </a:endParaRPr>
          </a:p>
          <a:p>
            <a:r>
              <a:rPr lang="en-US" altLang="zh-CN" sz="1400" dirty="0">
                <a:solidFill>
                  <a:schemeClr val="tx1">
                    <a:lumMod val="95000"/>
                    <a:lumOff val="5000"/>
                  </a:schemeClr>
                </a:solidFill>
                <a:latin typeface="黑体" panose="02010609060101010101" pitchFamily="49" charset="-122"/>
                <a:ea typeface="黑体" panose="02010609060101010101" pitchFamily="49" charset="-122"/>
              </a:rPr>
              <a:t>2</a:t>
            </a:r>
            <a:r>
              <a:rPr lang="en-US" altLang="zh-CN" sz="1400" dirty="0" smtClean="0">
                <a:solidFill>
                  <a:schemeClr val="tx1">
                    <a:lumMod val="95000"/>
                    <a:lumOff val="5000"/>
                  </a:schemeClr>
                </a:solidFill>
                <a:latin typeface="黑体" panose="02010609060101010101" pitchFamily="49" charset="-122"/>
                <a:ea typeface="黑体" panose="02010609060101010101" pitchFamily="49" charset="-122"/>
              </a:rPr>
              <a:t>.</a:t>
            </a:r>
            <a:r>
              <a:rPr lang="zh-CN" altLang="en-US" sz="1400" dirty="0" smtClean="0">
                <a:solidFill>
                  <a:schemeClr val="tx1">
                    <a:lumMod val="95000"/>
                    <a:lumOff val="5000"/>
                  </a:schemeClr>
                </a:solidFill>
                <a:latin typeface="黑体" panose="02010609060101010101" pitchFamily="49" charset="-122"/>
                <a:ea typeface="黑体" panose="02010609060101010101" pitchFamily="49" charset="-122"/>
              </a:rPr>
              <a:t>整合</a:t>
            </a:r>
            <a:r>
              <a:rPr lang="zh-CN" altLang="en-US" sz="1400" dirty="0">
                <a:solidFill>
                  <a:schemeClr val="tx1">
                    <a:lumMod val="95000"/>
                    <a:lumOff val="5000"/>
                  </a:schemeClr>
                </a:solidFill>
                <a:latin typeface="黑体" panose="02010609060101010101" pitchFamily="49" charset="-122"/>
                <a:ea typeface="黑体" panose="02010609060101010101" pitchFamily="49" charset="-122"/>
              </a:rPr>
              <a:t>证券、银行、保险监管职能，组建统一的金融监管机构，形成有效防范系统性、区域性金融风险的体制</a:t>
            </a:r>
            <a:r>
              <a:rPr lang="zh-CN" altLang="en-US" sz="1400" dirty="0" smtClean="0">
                <a:solidFill>
                  <a:schemeClr val="tx1">
                    <a:lumMod val="95000"/>
                    <a:lumOff val="5000"/>
                  </a:schemeClr>
                </a:solidFill>
                <a:latin typeface="黑体" panose="02010609060101010101" pitchFamily="49" charset="-122"/>
                <a:ea typeface="黑体" panose="02010609060101010101" pitchFamily="49" charset="-122"/>
              </a:rPr>
              <a:t>安排；</a:t>
            </a:r>
            <a:endParaRPr lang="en-US" altLang="zh-CN" sz="1400" dirty="0" smtClean="0">
              <a:solidFill>
                <a:schemeClr val="tx1">
                  <a:lumMod val="95000"/>
                  <a:lumOff val="5000"/>
                </a:schemeClr>
              </a:solidFill>
              <a:latin typeface="黑体" panose="02010609060101010101" pitchFamily="49" charset="-122"/>
              <a:ea typeface="黑体" panose="02010609060101010101" pitchFamily="49" charset="-122"/>
            </a:endParaRPr>
          </a:p>
          <a:p>
            <a:endParaRPr lang="en-US" altLang="zh-CN" sz="1400" dirty="0">
              <a:solidFill>
                <a:schemeClr val="tx1">
                  <a:lumMod val="95000"/>
                  <a:lumOff val="5000"/>
                </a:schemeClr>
              </a:solidFill>
              <a:latin typeface="黑体" panose="02010609060101010101" pitchFamily="49" charset="-122"/>
              <a:ea typeface="黑体" panose="02010609060101010101" pitchFamily="49" charset="-122"/>
            </a:endParaRPr>
          </a:p>
          <a:p>
            <a:r>
              <a:rPr lang="en-US" altLang="zh-CN" sz="1400" dirty="0">
                <a:solidFill>
                  <a:schemeClr val="tx1">
                    <a:lumMod val="95000"/>
                    <a:lumOff val="5000"/>
                  </a:schemeClr>
                </a:solidFill>
                <a:latin typeface="黑体" panose="02010609060101010101" pitchFamily="49" charset="-122"/>
                <a:ea typeface="黑体" panose="02010609060101010101" pitchFamily="49" charset="-122"/>
              </a:rPr>
              <a:t>3</a:t>
            </a:r>
            <a:r>
              <a:rPr lang="en-US" altLang="zh-CN" sz="1400" dirty="0" smtClean="0">
                <a:solidFill>
                  <a:schemeClr val="tx1">
                    <a:lumMod val="95000"/>
                    <a:lumOff val="5000"/>
                  </a:schemeClr>
                </a:solidFill>
                <a:latin typeface="黑体" panose="02010609060101010101" pitchFamily="49" charset="-122"/>
                <a:ea typeface="黑体" panose="02010609060101010101" pitchFamily="49" charset="-122"/>
              </a:rPr>
              <a:t>.</a:t>
            </a:r>
            <a:r>
              <a:rPr lang="zh-CN" altLang="en-US" sz="1400" dirty="0" smtClean="0">
                <a:solidFill>
                  <a:schemeClr val="tx1">
                    <a:lumMod val="95000"/>
                    <a:lumOff val="5000"/>
                  </a:schemeClr>
                </a:solidFill>
                <a:latin typeface="黑体" panose="02010609060101010101" pitchFamily="49" charset="-122"/>
                <a:ea typeface="黑体" panose="02010609060101010101" pitchFamily="49" charset="-122"/>
              </a:rPr>
              <a:t>强化</a:t>
            </a:r>
            <a:r>
              <a:rPr lang="zh-CN" altLang="en-US" sz="1400" dirty="0">
                <a:solidFill>
                  <a:schemeClr val="tx1">
                    <a:lumMod val="95000"/>
                    <a:lumOff val="5000"/>
                  </a:schemeClr>
                </a:solidFill>
                <a:latin typeface="黑体" panose="02010609060101010101" pitchFamily="49" charset="-122"/>
                <a:ea typeface="黑体" panose="02010609060101010101" pitchFamily="49" charset="-122"/>
              </a:rPr>
              <a:t>资本市场信息披露，严刑峻法打击操纵市场行为提高证券业违法犯罪处罚</a:t>
            </a:r>
            <a:r>
              <a:rPr lang="zh-CN" altLang="en-US" sz="1400" dirty="0" smtClean="0">
                <a:solidFill>
                  <a:schemeClr val="tx1">
                    <a:lumMod val="95000"/>
                    <a:lumOff val="5000"/>
                  </a:schemeClr>
                </a:solidFill>
                <a:latin typeface="黑体" panose="02010609060101010101" pitchFamily="49" charset="-122"/>
                <a:ea typeface="黑体" panose="02010609060101010101" pitchFamily="49" charset="-122"/>
              </a:rPr>
              <a:t>力度；</a:t>
            </a:r>
            <a:endParaRPr lang="en-US" altLang="zh-CN" sz="1400" dirty="0" smtClean="0">
              <a:solidFill>
                <a:schemeClr val="tx1">
                  <a:lumMod val="95000"/>
                  <a:lumOff val="5000"/>
                </a:schemeClr>
              </a:solidFill>
              <a:latin typeface="黑体" panose="02010609060101010101" pitchFamily="49" charset="-122"/>
              <a:ea typeface="黑体" panose="02010609060101010101" pitchFamily="49" charset="-122"/>
            </a:endParaRPr>
          </a:p>
          <a:p>
            <a:endParaRPr lang="en-US" altLang="zh-CN" sz="1400" dirty="0">
              <a:solidFill>
                <a:schemeClr val="tx1">
                  <a:lumMod val="95000"/>
                  <a:lumOff val="5000"/>
                </a:schemeClr>
              </a:solidFill>
              <a:latin typeface="黑体" panose="02010609060101010101" pitchFamily="49" charset="-122"/>
              <a:ea typeface="黑体" panose="02010609060101010101" pitchFamily="49" charset="-122"/>
            </a:endParaRPr>
          </a:p>
          <a:p>
            <a:r>
              <a:rPr lang="en-US" altLang="zh-CN" sz="1400" dirty="0">
                <a:solidFill>
                  <a:schemeClr val="tx1">
                    <a:lumMod val="95000"/>
                    <a:lumOff val="5000"/>
                  </a:schemeClr>
                </a:solidFill>
                <a:latin typeface="黑体" panose="02010609060101010101" pitchFamily="49" charset="-122"/>
                <a:ea typeface="黑体" panose="02010609060101010101" pitchFamily="49" charset="-122"/>
              </a:rPr>
              <a:t>4</a:t>
            </a:r>
            <a:r>
              <a:rPr lang="en-US" altLang="zh-CN" sz="1400" dirty="0" smtClean="0">
                <a:solidFill>
                  <a:schemeClr val="tx1">
                    <a:lumMod val="95000"/>
                    <a:lumOff val="5000"/>
                  </a:schemeClr>
                </a:solidFill>
                <a:latin typeface="黑体" panose="02010609060101010101" pitchFamily="49" charset="-122"/>
                <a:ea typeface="黑体" panose="02010609060101010101" pitchFamily="49" charset="-122"/>
              </a:rPr>
              <a:t>.</a:t>
            </a:r>
            <a:r>
              <a:rPr lang="zh-CN" altLang="en-US" sz="1400" dirty="0" smtClean="0">
                <a:solidFill>
                  <a:schemeClr val="tx1">
                    <a:lumMod val="95000"/>
                    <a:lumOff val="5000"/>
                  </a:schemeClr>
                </a:solidFill>
                <a:latin typeface="黑体" panose="02010609060101010101" pitchFamily="49" charset="-122"/>
                <a:ea typeface="黑体" panose="02010609060101010101" pitchFamily="49" charset="-122"/>
              </a:rPr>
              <a:t>建立</a:t>
            </a:r>
            <a:r>
              <a:rPr lang="zh-CN" altLang="en-US" sz="1400" dirty="0">
                <a:solidFill>
                  <a:schemeClr val="tx1">
                    <a:lumMod val="95000"/>
                    <a:lumOff val="5000"/>
                  </a:schemeClr>
                </a:solidFill>
                <a:latin typeface="黑体" panose="02010609060101010101" pitchFamily="49" charset="-122"/>
                <a:ea typeface="黑体" panose="02010609060101010101" pitchFamily="49" charset="-122"/>
              </a:rPr>
              <a:t>强制性分红</a:t>
            </a:r>
            <a:r>
              <a:rPr lang="zh-CN" altLang="en-US" sz="1400" dirty="0" smtClean="0">
                <a:solidFill>
                  <a:schemeClr val="tx1">
                    <a:lumMod val="95000"/>
                    <a:lumOff val="5000"/>
                  </a:schemeClr>
                </a:solidFill>
                <a:latin typeface="黑体" panose="02010609060101010101" pitchFamily="49" charset="-122"/>
                <a:ea typeface="黑体" panose="02010609060101010101" pitchFamily="49" charset="-122"/>
              </a:rPr>
              <a:t>机制；建立</a:t>
            </a:r>
            <a:r>
              <a:rPr lang="zh-CN" altLang="en-US" sz="1400" dirty="0">
                <a:solidFill>
                  <a:schemeClr val="tx1">
                    <a:lumMod val="95000"/>
                    <a:lumOff val="5000"/>
                  </a:schemeClr>
                </a:solidFill>
                <a:latin typeface="黑体" panose="02010609060101010101" pitchFamily="49" charset="-122"/>
                <a:ea typeface="黑体" panose="02010609060101010101" pitchFamily="49" charset="-122"/>
              </a:rPr>
              <a:t>和完善针对上市公司的中小投资者集体诉讼</a:t>
            </a:r>
            <a:r>
              <a:rPr lang="zh-CN" altLang="en-US" sz="1400" dirty="0" smtClean="0">
                <a:solidFill>
                  <a:schemeClr val="tx1">
                    <a:lumMod val="95000"/>
                    <a:lumOff val="5000"/>
                  </a:schemeClr>
                </a:solidFill>
                <a:latin typeface="黑体" panose="02010609060101010101" pitchFamily="49" charset="-122"/>
                <a:ea typeface="黑体" panose="02010609060101010101" pitchFamily="49" charset="-122"/>
              </a:rPr>
              <a:t>制度；</a:t>
            </a:r>
            <a:endParaRPr lang="en-US" altLang="zh-CN" sz="1400" dirty="0" smtClean="0">
              <a:solidFill>
                <a:schemeClr val="tx1">
                  <a:lumMod val="95000"/>
                  <a:lumOff val="5000"/>
                </a:schemeClr>
              </a:solidFill>
              <a:latin typeface="黑体" panose="02010609060101010101" pitchFamily="49" charset="-122"/>
              <a:ea typeface="黑体" panose="02010609060101010101" pitchFamily="49" charset="-122"/>
            </a:endParaRPr>
          </a:p>
          <a:p>
            <a:endParaRPr lang="en-US" altLang="zh-CN" sz="1400" dirty="0">
              <a:solidFill>
                <a:schemeClr val="tx1">
                  <a:lumMod val="95000"/>
                  <a:lumOff val="5000"/>
                </a:schemeClr>
              </a:solidFill>
              <a:latin typeface="黑体" panose="02010609060101010101" pitchFamily="49" charset="-122"/>
              <a:ea typeface="黑体" panose="02010609060101010101" pitchFamily="49" charset="-122"/>
            </a:endParaRPr>
          </a:p>
          <a:p>
            <a:r>
              <a:rPr lang="en-US" altLang="zh-CN" sz="1400" dirty="0">
                <a:solidFill>
                  <a:schemeClr val="tx1">
                    <a:lumMod val="95000"/>
                    <a:lumOff val="5000"/>
                  </a:schemeClr>
                </a:solidFill>
                <a:latin typeface="黑体" panose="02010609060101010101" pitchFamily="49" charset="-122"/>
                <a:ea typeface="黑体" panose="02010609060101010101" pitchFamily="49" charset="-122"/>
              </a:rPr>
              <a:t>5</a:t>
            </a:r>
            <a:r>
              <a:rPr lang="en-US" altLang="zh-CN" sz="1400" dirty="0" smtClean="0">
                <a:solidFill>
                  <a:schemeClr val="tx1">
                    <a:lumMod val="95000"/>
                    <a:lumOff val="5000"/>
                  </a:schemeClr>
                </a:solidFill>
                <a:latin typeface="黑体" panose="02010609060101010101" pitchFamily="49" charset="-122"/>
                <a:ea typeface="黑体" panose="02010609060101010101" pitchFamily="49" charset="-122"/>
              </a:rPr>
              <a:t>.</a:t>
            </a:r>
            <a:r>
              <a:rPr lang="zh-CN" altLang="en-US" sz="1400" dirty="0" smtClean="0">
                <a:solidFill>
                  <a:schemeClr val="tx1">
                    <a:lumMod val="95000"/>
                    <a:lumOff val="5000"/>
                  </a:schemeClr>
                </a:solidFill>
                <a:latin typeface="黑体" panose="02010609060101010101" pitchFamily="49" charset="-122"/>
                <a:ea typeface="黑体" panose="02010609060101010101" pitchFamily="49" charset="-122"/>
              </a:rPr>
              <a:t>推动</a:t>
            </a:r>
            <a:r>
              <a:rPr lang="zh-CN" altLang="en-US" sz="1400" dirty="0">
                <a:solidFill>
                  <a:schemeClr val="tx1">
                    <a:lumMod val="95000"/>
                    <a:lumOff val="5000"/>
                  </a:schemeClr>
                </a:solidFill>
                <a:latin typeface="黑体" panose="02010609060101010101" pitchFamily="49" charset="-122"/>
                <a:ea typeface="黑体" panose="02010609060101010101" pitchFamily="49" charset="-122"/>
              </a:rPr>
              <a:t>上市公司审批与监管分离，强化监管机构的</a:t>
            </a:r>
            <a:r>
              <a:rPr lang="zh-CN" altLang="en-US" sz="1400" dirty="0" smtClean="0">
                <a:solidFill>
                  <a:schemeClr val="tx1">
                    <a:lumMod val="95000"/>
                    <a:lumOff val="5000"/>
                  </a:schemeClr>
                </a:solidFill>
                <a:latin typeface="黑体" panose="02010609060101010101" pitchFamily="49" charset="-122"/>
                <a:ea typeface="黑体" panose="02010609060101010101" pitchFamily="49" charset="-122"/>
              </a:rPr>
              <a:t>独立性；</a:t>
            </a:r>
            <a:endParaRPr lang="en-US" altLang="zh-CN" sz="1400" dirty="0" smtClean="0">
              <a:solidFill>
                <a:schemeClr val="tx1">
                  <a:lumMod val="95000"/>
                  <a:lumOff val="5000"/>
                </a:schemeClr>
              </a:solidFill>
              <a:latin typeface="黑体" panose="02010609060101010101" pitchFamily="49" charset="-122"/>
              <a:ea typeface="黑体" panose="02010609060101010101" pitchFamily="49" charset="-122"/>
            </a:endParaRPr>
          </a:p>
          <a:p>
            <a:endParaRPr lang="en-US" altLang="zh-CN" sz="1400" dirty="0">
              <a:solidFill>
                <a:schemeClr val="tx1">
                  <a:lumMod val="95000"/>
                  <a:lumOff val="5000"/>
                </a:schemeClr>
              </a:solidFill>
              <a:latin typeface="黑体" panose="02010609060101010101" pitchFamily="49" charset="-122"/>
              <a:ea typeface="黑体" panose="02010609060101010101" pitchFamily="49" charset="-122"/>
            </a:endParaRPr>
          </a:p>
          <a:p>
            <a:r>
              <a:rPr lang="en-US" altLang="zh-CN" sz="1400" dirty="0">
                <a:solidFill>
                  <a:schemeClr val="tx1">
                    <a:lumMod val="95000"/>
                    <a:lumOff val="5000"/>
                  </a:schemeClr>
                </a:solidFill>
                <a:latin typeface="黑体" panose="02010609060101010101" pitchFamily="49" charset="-122"/>
                <a:ea typeface="黑体" panose="02010609060101010101" pitchFamily="49" charset="-122"/>
              </a:rPr>
              <a:t>6</a:t>
            </a:r>
            <a:r>
              <a:rPr lang="en-US" altLang="zh-CN" sz="1400" dirty="0" smtClean="0">
                <a:solidFill>
                  <a:schemeClr val="tx1">
                    <a:lumMod val="95000"/>
                    <a:lumOff val="5000"/>
                  </a:schemeClr>
                </a:solidFill>
                <a:latin typeface="黑体" panose="02010609060101010101" pitchFamily="49" charset="-122"/>
                <a:ea typeface="黑体" panose="02010609060101010101" pitchFamily="49" charset="-122"/>
              </a:rPr>
              <a:t>.</a:t>
            </a:r>
            <a:r>
              <a:rPr lang="zh-CN" altLang="en-US" sz="1400" dirty="0" smtClean="0">
                <a:solidFill>
                  <a:schemeClr val="tx1">
                    <a:lumMod val="95000"/>
                    <a:lumOff val="5000"/>
                  </a:schemeClr>
                </a:solidFill>
                <a:latin typeface="黑体" panose="02010609060101010101" pitchFamily="49" charset="-122"/>
                <a:ea typeface="黑体" panose="02010609060101010101" pitchFamily="49" charset="-122"/>
              </a:rPr>
              <a:t>把</a:t>
            </a:r>
            <a:r>
              <a:rPr lang="zh-CN" altLang="en-US" sz="1400" dirty="0">
                <a:solidFill>
                  <a:schemeClr val="tx1">
                    <a:lumMod val="95000"/>
                    <a:lumOff val="5000"/>
                  </a:schemeClr>
                </a:solidFill>
                <a:latin typeface="黑体" panose="02010609060101010101" pitchFamily="49" charset="-122"/>
                <a:ea typeface="黑体" panose="02010609060101010101" pitchFamily="49" charset="-122"/>
              </a:rPr>
              <a:t>稳定资本市场作为金融监管机构的重要职责，形成强有力的资本市场应急</a:t>
            </a:r>
            <a:r>
              <a:rPr lang="zh-CN" altLang="en-US" sz="1400" dirty="0" smtClean="0">
                <a:solidFill>
                  <a:schemeClr val="tx1">
                    <a:lumMod val="95000"/>
                    <a:lumOff val="5000"/>
                  </a:schemeClr>
                </a:solidFill>
                <a:latin typeface="黑体" panose="02010609060101010101" pitchFamily="49" charset="-122"/>
                <a:ea typeface="黑体" panose="02010609060101010101" pitchFamily="49" charset="-122"/>
              </a:rPr>
              <a:t>机制；</a:t>
            </a:r>
            <a:endParaRPr lang="en-US" altLang="zh-CN" sz="1400" dirty="0" smtClean="0">
              <a:solidFill>
                <a:schemeClr val="tx1">
                  <a:lumMod val="95000"/>
                  <a:lumOff val="5000"/>
                </a:schemeClr>
              </a:solidFill>
              <a:latin typeface="黑体" panose="02010609060101010101" pitchFamily="49" charset="-122"/>
              <a:ea typeface="黑体" panose="02010609060101010101" pitchFamily="49" charset="-122"/>
            </a:endParaRPr>
          </a:p>
          <a:p>
            <a:endParaRPr lang="en-US" altLang="zh-CN" sz="1400" dirty="0">
              <a:solidFill>
                <a:schemeClr val="tx1">
                  <a:lumMod val="95000"/>
                  <a:lumOff val="5000"/>
                </a:schemeClr>
              </a:solidFill>
              <a:latin typeface="黑体" panose="02010609060101010101" pitchFamily="49" charset="-122"/>
              <a:ea typeface="黑体" panose="02010609060101010101" pitchFamily="49" charset="-122"/>
            </a:endParaRPr>
          </a:p>
          <a:p>
            <a:r>
              <a:rPr lang="en-US" altLang="zh-CN" sz="1400" dirty="0" smtClean="0">
                <a:solidFill>
                  <a:schemeClr val="tx1">
                    <a:lumMod val="95000"/>
                    <a:lumOff val="5000"/>
                  </a:schemeClr>
                </a:solidFill>
                <a:latin typeface="黑体" panose="02010609060101010101" pitchFamily="49" charset="-122"/>
                <a:ea typeface="黑体" panose="02010609060101010101" pitchFamily="49" charset="-122"/>
              </a:rPr>
              <a:t>7.</a:t>
            </a:r>
            <a:r>
              <a:rPr lang="zh-CN" altLang="en-US" sz="1400" dirty="0" smtClean="0">
                <a:solidFill>
                  <a:schemeClr val="tx1">
                    <a:lumMod val="95000"/>
                    <a:lumOff val="5000"/>
                  </a:schemeClr>
                </a:solidFill>
                <a:latin typeface="黑体" panose="02010609060101010101" pitchFamily="49" charset="-122"/>
                <a:ea typeface="黑体" panose="02010609060101010101" pitchFamily="49" charset="-122"/>
              </a:rPr>
              <a:t>形成</a:t>
            </a:r>
            <a:r>
              <a:rPr lang="zh-CN" altLang="en-US" sz="1400" dirty="0">
                <a:solidFill>
                  <a:schemeClr val="tx1">
                    <a:lumMod val="95000"/>
                    <a:lumOff val="5000"/>
                  </a:schemeClr>
                </a:solidFill>
                <a:latin typeface="黑体" panose="02010609060101010101" pitchFamily="49" charset="-122"/>
                <a:ea typeface="黑体" panose="02010609060101010101" pitchFamily="49" charset="-122"/>
              </a:rPr>
              <a:t>财政与货币政策的联动机制， 形成包括监管部门在内多部门稳定资本市场的</a:t>
            </a:r>
            <a:r>
              <a:rPr lang="zh-CN" altLang="en-US" sz="1400" dirty="0" smtClean="0">
                <a:solidFill>
                  <a:schemeClr val="tx1">
                    <a:lumMod val="95000"/>
                    <a:lumOff val="5000"/>
                  </a:schemeClr>
                </a:solidFill>
                <a:latin typeface="黑体" panose="02010609060101010101" pitchFamily="49" charset="-122"/>
                <a:ea typeface="黑体" panose="02010609060101010101" pitchFamily="49" charset="-122"/>
              </a:rPr>
              <a:t>合力；</a:t>
            </a:r>
            <a:endParaRPr lang="en-US" altLang="zh-CN" sz="1400" dirty="0" smtClean="0">
              <a:solidFill>
                <a:schemeClr val="tx1">
                  <a:lumMod val="95000"/>
                  <a:lumOff val="5000"/>
                </a:schemeClr>
              </a:solidFill>
              <a:latin typeface="黑体" panose="02010609060101010101" pitchFamily="49" charset="-122"/>
              <a:ea typeface="黑体" panose="02010609060101010101" pitchFamily="49" charset="-122"/>
            </a:endParaRPr>
          </a:p>
          <a:p>
            <a:endParaRPr lang="en-US" altLang="zh-CN" sz="1400" dirty="0">
              <a:solidFill>
                <a:schemeClr val="tx1">
                  <a:lumMod val="95000"/>
                  <a:lumOff val="5000"/>
                </a:schemeClr>
              </a:solidFill>
              <a:latin typeface="黑体" panose="02010609060101010101" pitchFamily="49" charset="-122"/>
              <a:ea typeface="黑体" panose="02010609060101010101" pitchFamily="49" charset="-122"/>
            </a:endParaRPr>
          </a:p>
          <a:p>
            <a:r>
              <a:rPr lang="en-US" altLang="zh-CN" sz="1400" dirty="0">
                <a:solidFill>
                  <a:schemeClr val="tx1">
                    <a:lumMod val="95000"/>
                    <a:lumOff val="5000"/>
                  </a:schemeClr>
                </a:solidFill>
                <a:latin typeface="黑体" panose="02010609060101010101" pitchFamily="49" charset="-122"/>
                <a:ea typeface="黑体" panose="02010609060101010101" pitchFamily="49" charset="-122"/>
              </a:rPr>
              <a:t>8</a:t>
            </a:r>
            <a:r>
              <a:rPr lang="en-US" altLang="zh-CN" sz="1400" dirty="0" smtClean="0">
                <a:solidFill>
                  <a:schemeClr val="tx1">
                    <a:lumMod val="95000"/>
                    <a:lumOff val="5000"/>
                  </a:schemeClr>
                </a:solidFill>
                <a:latin typeface="黑体" panose="02010609060101010101" pitchFamily="49" charset="-122"/>
                <a:ea typeface="黑体" panose="02010609060101010101" pitchFamily="49" charset="-122"/>
              </a:rPr>
              <a:t>.</a:t>
            </a:r>
            <a:r>
              <a:rPr lang="zh-CN" altLang="en-US" sz="1400" dirty="0" smtClean="0">
                <a:solidFill>
                  <a:schemeClr val="tx1">
                    <a:lumMod val="95000"/>
                    <a:lumOff val="5000"/>
                  </a:schemeClr>
                </a:solidFill>
                <a:latin typeface="黑体" panose="02010609060101010101" pitchFamily="49" charset="-122"/>
                <a:ea typeface="黑体" panose="02010609060101010101" pitchFamily="49" charset="-122"/>
              </a:rPr>
              <a:t>加快</a:t>
            </a:r>
            <a:r>
              <a:rPr lang="zh-CN" altLang="en-US" sz="1400" dirty="0">
                <a:solidFill>
                  <a:schemeClr val="tx1">
                    <a:lumMod val="95000"/>
                    <a:lumOff val="5000"/>
                  </a:schemeClr>
                </a:solidFill>
                <a:latin typeface="黑体" panose="02010609060101010101" pitchFamily="49" charset="-122"/>
                <a:ea typeface="黑体" panose="02010609060101010101" pitchFamily="49" charset="-122"/>
              </a:rPr>
              <a:t>推出提振资本市场信心的重大改革方案， 如服务业市场开放、结构性减税、国有企业混合所有制改革等</a:t>
            </a:r>
            <a:r>
              <a:rPr lang="zh-CN" altLang="en-US" sz="1400" dirty="0" smtClean="0">
                <a:solidFill>
                  <a:schemeClr val="tx1">
                    <a:lumMod val="95000"/>
                    <a:lumOff val="5000"/>
                  </a:schemeClr>
                </a:solidFill>
                <a:latin typeface="黑体" panose="02010609060101010101" pitchFamily="49" charset="-122"/>
                <a:ea typeface="黑体" panose="02010609060101010101" pitchFamily="49" charset="-122"/>
              </a:rPr>
              <a:t>方案。</a:t>
            </a:r>
            <a:endParaRPr lang="zh-CN" altLang="en-US" sz="1400" dirty="0">
              <a:solidFill>
                <a:schemeClr val="tx1">
                  <a:lumMod val="95000"/>
                  <a:lumOff val="5000"/>
                </a:schemeClr>
              </a:solidFill>
              <a:latin typeface="黑体" panose="02010609060101010101" pitchFamily="49" charset="-122"/>
              <a:ea typeface="黑体" panose="02010609060101010101" pitchFamily="49" charset="-122"/>
            </a:endParaRPr>
          </a:p>
        </p:txBody>
      </p:sp>
      <p:sp>
        <p:nvSpPr>
          <p:cNvPr id="7" name="矩形 6"/>
          <p:cNvSpPr/>
          <p:nvPr/>
        </p:nvSpPr>
        <p:spPr>
          <a:xfrm>
            <a:off x="2156460" y="1572908"/>
            <a:ext cx="7879080" cy="461665"/>
          </a:xfrm>
          <a:prstGeom prst="rect">
            <a:avLst/>
          </a:prstGeom>
        </p:spPr>
        <p:txBody>
          <a:bodyPr wrap="none">
            <a:spAutoFit/>
          </a:bodyPr>
          <a:lstStyle/>
          <a:p>
            <a:r>
              <a:rPr lang="zh-CN" altLang="en-US" sz="2400" dirty="0" smtClean="0">
                <a:latin typeface="黑体" panose="02010609060101010101" pitchFamily="49" charset="-122"/>
                <a:ea typeface="黑体" panose="02010609060101010101" pitchFamily="49" charset="-122"/>
              </a:rPr>
              <a:t>方法：建立</a:t>
            </a:r>
            <a:r>
              <a:rPr lang="zh-CN" altLang="en-US" sz="2400" dirty="0">
                <a:latin typeface="黑体" panose="02010609060101010101" pitchFamily="49" charset="-122"/>
                <a:ea typeface="黑体" panose="02010609060101010101" pitchFamily="49" charset="-122"/>
              </a:rPr>
              <a:t>以保护投资者权益为导向的资本市场监管体制</a:t>
            </a:r>
            <a:endParaRPr lang="en-US" altLang="zh-CN" sz="2400" dirty="0">
              <a:latin typeface="黑体" panose="02010609060101010101" pitchFamily="49" charset="-122"/>
              <a:ea typeface="黑体" panose="02010609060101010101" pitchFamily="49" charset="-122"/>
            </a:endParaRPr>
          </a:p>
        </p:txBody>
      </p:sp>
      <p:sp>
        <p:nvSpPr>
          <p:cNvPr id="16" name="矩形 15"/>
          <p:cNvSpPr/>
          <p:nvPr/>
        </p:nvSpPr>
        <p:spPr>
          <a:xfrm>
            <a:off x="1623219" y="2167980"/>
            <a:ext cx="8945563" cy="646331"/>
          </a:xfrm>
          <a:prstGeom prst="rect">
            <a:avLst/>
          </a:prstGeom>
        </p:spPr>
        <p:txBody>
          <a:bodyPr wrap="square">
            <a:spAutoFit/>
          </a:bodyPr>
          <a:lstStyle/>
          <a:p>
            <a:r>
              <a:rPr lang="zh-CN" altLang="en-US" dirty="0">
                <a:solidFill>
                  <a:schemeClr val="bg1"/>
                </a:solidFill>
                <a:latin typeface="黑体" panose="02010609060101010101" pitchFamily="49" charset="-122"/>
                <a:ea typeface="黑体" panose="02010609060101010101" pitchFamily="49" charset="-122"/>
              </a:rPr>
              <a:t>无论是提振经济信心，还是加快经济转型升级，都有赖于一个健康、稳定的资本市场。这就需要以规范、稳定资本市场为重点，形成标本兼治的改革行动方案。</a:t>
            </a:r>
            <a:endParaRPr lang="en-US" altLang="zh-CN"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0440082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par>
                          <p:cTn id="8" fill="hold">
                            <p:stCondLst>
                              <p:cond delay="250"/>
                            </p:stCondLst>
                            <p:childTnLst>
                              <p:par>
                                <p:cTn id="9" presetID="10" presetClass="entr" presetSubtype="0" fill="hold" grpId="0" nodeType="afterEffect">
                                  <p:stCondLst>
                                    <p:cond delay="50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250"/>
                                        <p:tgtEl>
                                          <p:spTgt spid="16"/>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250"/>
                                        <p:tgtEl>
                                          <p:spTgt spid="21"/>
                                        </p:tgtEl>
                                      </p:cBhvr>
                                    </p:animEffect>
                                  </p:childTnLst>
                                </p:cTn>
                              </p:par>
                            </p:childTnLst>
                          </p:cTn>
                        </p:par>
                        <p:par>
                          <p:cTn id="15" fill="hold">
                            <p:stCondLst>
                              <p:cond delay="1000"/>
                            </p:stCondLst>
                            <p:childTnLst>
                              <p:par>
                                <p:cTn id="16" presetID="10" presetClass="entr" presetSubtype="0" fill="hold" nodeType="afterEffect">
                                  <p:stCondLst>
                                    <p:cond delay="50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fade">
                                      <p:cBhvr>
                                        <p:cTn id="18" dur="250"/>
                                        <p:tgtEl>
                                          <p:spTgt spid="6">
                                            <p:txEl>
                                              <p:pRg st="0" end="0"/>
                                            </p:txEl>
                                          </p:spTgt>
                                        </p:tgtEl>
                                      </p:cBhvr>
                                    </p:animEffect>
                                  </p:childTnLst>
                                </p:cTn>
                              </p:par>
                            </p:childTnLst>
                          </p:cTn>
                        </p:par>
                        <p:par>
                          <p:cTn id="19" fill="hold">
                            <p:stCondLst>
                              <p:cond delay="1750"/>
                            </p:stCondLst>
                            <p:childTnLst>
                              <p:par>
                                <p:cTn id="20" presetID="10" presetClass="entr" presetSubtype="0" fill="hold" nodeType="after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250"/>
                                        <p:tgtEl>
                                          <p:spTgt spid="6">
                                            <p:txEl>
                                              <p:pRg st="2" end="2"/>
                                            </p:txEl>
                                          </p:spTgt>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fade">
                                      <p:cBhvr>
                                        <p:cTn id="26" dur="250"/>
                                        <p:tgtEl>
                                          <p:spTgt spid="6">
                                            <p:txEl>
                                              <p:pRg st="4" end="4"/>
                                            </p:txEl>
                                          </p:spTgt>
                                        </p:tgtEl>
                                      </p:cBhvr>
                                    </p:animEffect>
                                  </p:childTnLst>
                                </p:cTn>
                              </p:par>
                            </p:childTnLst>
                          </p:cTn>
                        </p:par>
                        <p:par>
                          <p:cTn id="27" fill="hold">
                            <p:stCondLst>
                              <p:cond delay="2250"/>
                            </p:stCondLst>
                            <p:childTnLst>
                              <p:par>
                                <p:cTn id="28" presetID="10" presetClass="entr" presetSubtype="0" fill="hold" nodeType="afterEffect">
                                  <p:stCondLst>
                                    <p:cond delay="0"/>
                                  </p:stCondLst>
                                  <p:childTnLst>
                                    <p:set>
                                      <p:cBhvr>
                                        <p:cTn id="29" dur="1" fill="hold">
                                          <p:stCondLst>
                                            <p:cond delay="0"/>
                                          </p:stCondLst>
                                        </p:cTn>
                                        <p:tgtEl>
                                          <p:spTgt spid="6">
                                            <p:txEl>
                                              <p:pRg st="6" end="6"/>
                                            </p:txEl>
                                          </p:spTgt>
                                        </p:tgtEl>
                                        <p:attrNameLst>
                                          <p:attrName>style.visibility</p:attrName>
                                        </p:attrNameLst>
                                      </p:cBhvr>
                                      <p:to>
                                        <p:strVal val="visible"/>
                                      </p:to>
                                    </p:set>
                                    <p:animEffect transition="in" filter="fade">
                                      <p:cBhvr>
                                        <p:cTn id="30" dur="250"/>
                                        <p:tgtEl>
                                          <p:spTgt spid="6">
                                            <p:txEl>
                                              <p:pRg st="6" end="6"/>
                                            </p:txEl>
                                          </p:spTgt>
                                        </p:tgtEl>
                                      </p:cBhvr>
                                    </p:animEffect>
                                  </p:childTnLst>
                                </p:cTn>
                              </p:par>
                            </p:childTnLst>
                          </p:cTn>
                        </p:par>
                        <p:par>
                          <p:cTn id="31" fill="hold">
                            <p:stCondLst>
                              <p:cond delay="2500"/>
                            </p:stCondLst>
                            <p:childTnLst>
                              <p:par>
                                <p:cTn id="32" presetID="10" presetClass="entr" presetSubtype="0" fill="hold" nodeType="afterEffect">
                                  <p:stCondLst>
                                    <p:cond delay="0"/>
                                  </p:stCondLst>
                                  <p:childTnLst>
                                    <p:set>
                                      <p:cBhvr>
                                        <p:cTn id="33" dur="1" fill="hold">
                                          <p:stCondLst>
                                            <p:cond delay="0"/>
                                          </p:stCondLst>
                                        </p:cTn>
                                        <p:tgtEl>
                                          <p:spTgt spid="6">
                                            <p:txEl>
                                              <p:pRg st="8" end="8"/>
                                            </p:txEl>
                                          </p:spTgt>
                                        </p:tgtEl>
                                        <p:attrNameLst>
                                          <p:attrName>style.visibility</p:attrName>
                                        </p:attrNameLst>
                                      </p:cBhvr>
                                      <p:to>
                                        <p:strVal val="visible"/>
                                      </p:to>
                                    </p:set>
                                    <p:animEffect transition="in" filter="fade">
                                      <p:cBhvr>
                                        <p:cTn id="34" dur="250"/>
                                        <p:tgtEl>
                                          <p:spTgt spid="6">
                                            <p:txEl>
                                              <p:pRg st="8" end="8"/>
                                            </p:txEl>
                                          </p:spTgt>
                                        </p:tgtEl>
                                      </p:cBhvr>
                                    </p:animEffect>
                                  </p:childTnLst>
                                </p:cTn>
                              </p:par>
                            </p:childTnLst>
                          </p:cTn>
                        </p:par>
                        <p:par>
                          <p:cTn id="35" fill="hold">
                            <p:stCondLst>
                              <p:cond delay="2750"/>
                            </p:stCondLst>
                            <p:childTnLst>
                              <p:par>
                                <p:cTn id="36" presetID="10" presetClass="entr" presetSubtype="0" fill="hold" nodeType="afterEffect">
                                  <p:stCondLst>
                                    <p:cond delay="0"/>
                                  </p:stCondLst>
                                  <p:childTnLst>
                                    <p:set>
                                      <p:cBhvr>
                                        <p:cTn id="37" dur="1" fill="hold">
                                          <p:stCondLst>
                                            <p:cond delay="0"/>
                                          </p:stCondLst>
                                        </p:cTn>
                                        <p:tgtEl>
                                          <p:spTgt spid="6">
                                            <p:txEl>
                                              <p:pRg st="10" end="10"/>
                                            </p:txEl>
                                          </p:spTgt>
                                        </p:tgtEl>
                                        <p:attrNameLst>
                                          <p:attrName>style.visibility</p:attrName>
                                        </p:attrNameLst>
                                      </p:cBhvr>
                                      <p:to>
                                        <p:strVal val="visible"/>
                                      </p:to>
                                    </p:set>
                                    <p:animEffect transition="in" filter="fade">
                                      <p:cBhvr>
                                        <p:cTn id="38" dur="250"/>
                                        <p:tgtEl>
                                          <p:spTgt spid="6">
                                            <p:txEl>
                                              <p:pRg st="10" end="10"/>
                                            </p:txEl>
                                          </p:spTgt>
                                        </p:tgtEl>
                                      </p:cBhvr>
                                    </p:animEffect>
                                  </p:childTnLst>
                                </p:cTn>
                              </p:par>
                            </p:childTnLst>
                          </p:cTn>
                        </p:par>
                        <p:par>
                          <p:cTn id="39" fill="hold">
                            <p:stCondLst>
                              <p:cond delay="3000"/>
                            </p:stCondLst>
                            <p:childTnLst>
                              <p:par>
                                <p:cTn id="40" presetID="10" presetClass="entr" presetSubtype="0" fill="hold" nodeType="afterEffect">
                                  <p:stCondLst>
                                    <p:cond delay="0"/>
                                  </p:stCondLst>
                                  <p:childTnLst>
                                    <p:set>
                                      <p:cBhvr>
                                        <p:cTn id="41" dur="1" fill="hold">
                                          <p:stCondLst>
                                            <p:cond delay="0"/>
                                          </p:stCondLst>
                                        </p:cTn>
                                        <p:tgtEl>
                                          <p:spTgt spid="6">
                                            <p:txEl>
                                              <p:pRg st="12" end="12"/>
                                            </p:txEl>
                                          </p:spTgt>
                                        </p:tgtEl>
                                        <p:attrNameLst>
                                          <p:attrName>style.visibility</p:attrName>
                                        </p:attrNameLst>
                                      </p:cBhvr>
                                      <p:to>
                                        <p:strVal val="visible"/>
                                      </p:to>
                                    </p:set>
                                    <p:animEffect transition="in" filter="fade">
                                      <p:cBhvr>
                                        <p:cTn id="42" dur="250"/>
                                        <p:tgtEl>
                                          <p:spTgt spid="6">
                                            <p:txEl>
                                              <p:pRg st="12" end="12"/>
                                            </p:txEl>
                                          </p:spTgt>
                                        </p:tgtEl>
                                      </p:cBhvr>
                                    </p:animEffect>
                                  </p:childTnLst>
                                </p:cTn>
                              </p:par>
                            </p:childTnLst>
                          </p:cTn>
                        </p:par>
                        <p:par>
                          <p:cTn id="43" fill="hold">
                            <p:stCondLst>
                              <p:cond delay="3250"/>
                            </p:stCondLst>
                            <p:childTnLst>
                              <p:par>
                                <p:cTn id="44" presetID="10" presetClass="entr" presetSubtype="0" fill="hold" nodeType="afterEffect">
                                  <p:stCondLst>
                                    <p:cond delay="0"/>
                                  </p:stCondLst>
                                  <p:childTnLst>
                                    <p:set>
                                      <p:cBhvr>
                                        <p:cTn id="45" dur="1" fill="hold">
                                          <p:stCondLst>
                                            <p:cond delay="0"/>
                                          </p:stCondLst>
                                        </p:cTn>
                                        <p:tgtEl>
                                          <p:spTgt spid="6">
                                            <p:txEl>
                                              <p:pRg st="14" end="14"/>
                                            </p:txEl>
                                          </p:spTgt>
                                        </p:tgtEl>
                                        <p:attrNameLst>
                                          <p:attrName>style.visibility</p:attrName>
                                        </p:attrNameLst>
                                      </p:cBhvr>
                                      <p:to>
                                        <p:strVal val="visible"/>
                                      </p:to>
                                    </p:set>
                                    <p:animEffect transition="in" filter="fade">
                                      <p:cBhvr>
                                        <p:cTn id="46" dur="25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7" grpId="0"/>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787473" y="781782"/>
            <a:ext cx="19606868" cy="564974"/>
          </a:xfrm>
          <a:prstGeom prst="rect">
            <a:avLst/>
          </a:prstGeom>
          <a:solidFill>
            <a:schemeClr val="accent4">
              <a:alpha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矩形 2"/>
          <p:cNvSpPr/>
          <p:nvPr/>
        </p:nvSpPr>
        <p:spPr>
          <a:xfrm>
            <a:off x="838200" y="474372"/>
            <a:ext cx="872384" cy="872384"/>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4400" dirty="0" smtClean="0">
                <a:latin typeface="黑体" panose="02010609060101010101" pitchFamily="49" charset="-122"/>
                <a:ea typeface="黑体" panose="02010609060101010101" pitchFamily="49" charset="-122"/>
              </a:rPr>
              <a:t>03</a:t>
            </a:r>
            <a:endParaRPr lang="zh-CN" altLang="en-US" sz="4400" dirty="0">
              <a:latin typeface="黑体" panose="02010609060101010101" pitchFamily="49" charset="-122"/>
              <a:ea typeface="黑体" panose="02010609060101010101" pitchFamily="49" charset="-122"/>
            </a:endParaRPr>
          </a:p>
        </p:txBody>
      </p:sp>
      <p:sp>
        <p:nvSpPr>
          <p:cNvPr id="4" name="文本框 3"/>
          <p:cNvSpPr txBox="1"/>
          <p:nvPr/>
        </p:nvSpPr>
        <p:spPr>
          <a:xfrm>
            <a:off x="1904221" y="864214"/>
            <a:ext cx="3785379"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扩大中等收入群体的途径</a:t>
            </a:r>
          </a:p>
        </p:txBody>
      </p:sp>
      <p:sp>
        <p:nvSpPr>
          <p:cNvPr id="8" name="矩形 7"/>
          <p:cNvSpPr/>
          <p:nvPr/>
        </p:nvSpPr>
        <p:spPr>
          <a:xfrm rot="2661417">
            <a:off x="1698124" y="2686051"/>
            <a:ext cx="2266950" cy="22669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cxnSp>
        <p:nvCxnSpPr>
          <p:cNvPr id="9" name="直接连接符 8"/>
          <p:cNvCxnSpPr/>
          <p:nvPr/>
        </p:nvCxnSpPr>
        <p:spPr>
          <a:xfrm flipV="1">
            <a:off x="2149477" y="3616327"/>
            <a:ext cx="2454273" cy="24542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6033639" y="4520928"/>
            <a:ext cx="1870294" cy="645072"/>
          </a:xfrm>
          <a:prstGeom prst="parallelogram">
            <a:avLst>
              <a:gd name="adj" fmla="val 100174"/>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1" name="Content Placeholder 2"/>
          <p:cNvSpPr txBox="1">
            <a:spLocks/>
          </p:cNvSpPr>
          <p:nvPr/>
        </p:nvSpPr>
        <p:spPr>
          <a:xfrm>
            <a:off x="5355226" y="3410108"/>
            <a:ext cx="5553027" cy="854420"/>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defTabSz="457200">
              <a:lnSpc>
                <a:spcPct val="130000"/>
              </a:lnSpc>
              <a:spcBef>
                <a:spcPts val="0"/>
              </a:spcBef>
              <a:buNone/>
            </a:pPr>
            <a:r>
              <a:rPr lang="zh-CN" altLang="en-US" dirty="0">
                <a:solidFill>
                  <a:schemeClr val="tx1">
                    <a:lumMod val="65000"/>
                    <a:lumOff val="35000"/>
                  </a:schemeClr>
                </a:solidFill>
                <a:latin typeface="黑体" panose="02010609060101010101" pitchFamily="49" charset="-122"/>
                <a:ea typeface="黑体" panose="02010609060101010101" pitchFamily="49" charset="-122"/>
              </a:rPr>
              <a:t>努力促进城乡居民的资产或财产积累。有恒产者有恒心，有安全感方有幸福感，这是自古以来的民生规律。</a:t>
            </a:r>
          </a:p>
        </p:txBody>
      </p:sp>
      <p:sp>
        <p:nvSpPr>
          <p:cNvPr id="12" name="文本框 11"/>
          <p:cNvSpPr txBox="1"/>
          <p:nvPr/>
        </p:nvSpPr>
        <p:spPr>
          <a:xfrm>
            <a:off x="5355227" y="2507376"/>
            <a:ext cx="5553026" cy="830997"/>
          </a:xfrm>
          <a:prstGeom prst="rect">
            <a:avLst/>
          </a:prstGeom>
          <a:noFill/>
        </p:spPr>
        <p:txBody>
          <a:bodyPr wrap="square" rtlCol="0">
            <a:spAutoFit/>
          </a:bodyPr>
          <a:lstStyle/>
          <a:p>
            <a:r>
              <a:rPr lang="zh-CN" altLang="zh-CN" sz="2400" dirty="0">
                <a:latin typeface="黑体" panose="02010609060101010101" pitchFamily="49" charset="-122"/>
                <a:ea typeface="黑体" panose="02010609060101010101" pitchFamily="49" charset="-122"/>
              </a:rPr>
              <a:t>七、健全社会保障体系，增强城乡居民的抗风险能力与安全感</a:t>
            </a:r>
          </a:p>
        </p:txBody>
      </p:sp>
      <p:sp>
        <p:nvSpPr>
          <p:cNvPr id="13" name="平行四边形 12"/>
          <p:cNvSpPr/>
          <p:nvPr/>
        </p:nvSpPr>
        <p:spPr>
          <a:xfrm>
            <a:off x="3872831" y="4520928"/>
            <a:ext cx="1336892" cy="645072"/>
          </a:xfrm>
          <a:prstGeom prst="parallelogram">
            <a:avLst>
              <a:gd name="adj" fmla="val 100174"/>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4" name="平行四边形 13"/>
          <p:cNvSpPr/>
          <p:nvPr/>
        </p:nvSpPr>
        <p:spPr>
          <a:xfrm>
            <a:off x="2388592" y="4520928"/>
            <a:ext cx="1051369" cy="645072"/>
          </a:xfrm>
          <a:prstGeom prst="parallelogram">
            <a:avLst>
              <a:gd name="adj" fmla="val 100174"/>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cxnSp>
        <p:nvCxnSpPr>
          <p:cNvPr id="15" name="直接连接符 14"/>
          <p:cNvCxnSpPr/>
          <p:nvPr/>
        </p:nvCxnSpPr>
        <p:spPr>
          <a:xfrm flipV="1">
            <a:off x="1066346" y="1491395"/>
            <a:ext cx="2438401" cy="2479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3077028" y="4520928"/>
            <a:ext cx="1158736" cy="645072"/>
          </a:xfrm>
          <a:prstGeom prst="parallelogram">
            <a:avLst>
              <a:gd name="adj" fmla="val 100174"/>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8" name="平行四边形 17"/>
          <p:cNvSpPr/>
          <p:nvPr/>
        </p:nvSpPr>
        <p:spPr>
          <a:xfrm>
            <a:off x="4846790" y="4520928"/>
            <a:ext cx="1549783" cy="645072"/>
          </a:xfrm>
          <a:prstGeom prst="parallelogram">
            <a:avLst>
              <a:gd name="adj" fmla="val 100174"/>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9" name="平行四边形 18"/>
          <p:cNvSpPr/>
          <p:nvPr/>
        </p:nvSpPr>
        <p:spPr>
          <a:xfrm>
            <a:off x="7540999" y="4520928"/>
            <a:ext cx="2014540" cy="645072"/>
          </a:xfrm>
          <a:prstGeom prst="parallelogram">
            <a:avLst>
              <a:gd name="adj" fmla="val 100174"/>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0" name="平行四边形 19"/>
          <p:cNvSpPr/>
          <p:nvPr/>
        </p:nvSpPr>
        <p:spPr>
          <a:xfrm>
            <a:off x="9192605" y="4520928"/>
            <a:ext cx="2269471" cy="645072"/>
          </a:xfrm>
          <a:prstGeom prst="parallelogram">
            <a:avLst>
              <a:gd name="adj" fmla="val 100174"/>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36944788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250"/>
                                        <p:tgtEl>
                                          <p:spTgt spid="13"/>
                                        </p:tgtEl>
                                      </p:cBhvr>
                                    </p:animEffect>
                                  </p:childTnLst>
                                </p:cTn>
                              </p:par>
                            </p:childTnLst>
                          </p:cTn>
                        </p:par>
                        <p:par>
                          <p:cTn id="25" fill="hold">
                            <p:stCondLst>
                              <p:cond delay="1250"/>
                            </p:stCondLst>
                            <p:childTnLst>
                              <p:par>
                                <p:cTn id="26" presetID="10" presetClass="entr" presetSubtype="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250"/>
                                        <p:tgtEl>
                                          <p:spTgt spid="14"/>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250"/>
                                        <p:tgtEl>
                                          <p:spTgt spid="10"/>
                                        </p:tgtEl>
                                      </p:cBhvr>
                                    </p:animEffect>
                                  </p:childTnLst>
                                </p:cTn>
                              </p:par>
                            </p:childTnLst>
                          </p:cTn>
                        </p:par>
                        <p:par>
                          <p:cTn id="33" fill="hold">
                            <p:stCondLst>
                              <p:cond delay="1750"/>
                            </p:stCondLst>
                            <p:childTnLst>
                              <p:par>
                                <p:cTn id="34" presetID="10" presetClass="entr" presetSubtype="0"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250"/>
                                        <p:tgtEl>
                                          <p:spTgt spid="17"/>
                                        </p:tgtEl>
                                      </p:cBhvr>
                                    </p:animEffect>
                                  </p:childTnLst>
                                </p:cTn>
                              </p:par>
                            </p:childTnLst>
                          </p:cTn>
                        </p:par>
                        <p:par>
                          <p:cTn id="37" fill="hold">
                            <p:stCondLst>
                              <p:cond delay="2000"/>
                            </p:stCondLst>
                            <p:childTnLst>
                              <p:par>
                                <p:cTn id="38" presetID="10" presetClass="entr" presetSubtype="0"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250"/>
                                        <p:tgtEl>
                                          <p:spTgt spid="18"/>
                                        </p:tgtEl>
                                      </p:cBhvr>
                                    </p:animEffect>
                                  </p:childTnLst>
                                </p:cTn>
                              </p:par>
                            </p:childTnLst>
                          </p:cTn>
                        </p:par>
                        <p:par>
                          <p:cTn id="41" fill="hold">
                            <p:stCondLst>
                              <p:cond delay="2250"/>
                            </p:stCondLst>
                            <p:childTnLst>
                              <p:par>
                                <p:cTn id="42" presetID="10" presetClass="entr" presetSubtype="0"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250"/>
                                        <p:tgtEl>
                                          <p:spTgt spid="19"/>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2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p:bldP spid="12" grpId="0"/>
      <p:bldP spid="13" grpId="0" animBg="1"/>
      <p:bldP spid="14" grpId="0" animBg="1"/>
      <p:bldP spid="17" grpId="0" animBg="1"/>
      <p:bldP spid="18" grpId="0" animBg="1"/>
      <p:bldP spid="19" grpId="0" animBg="1"/>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平行四边形 26"/>
          <p:cNvSpPr/>
          <p:nvPr/>
        </p:nvSpPr>
        <p:spPr>
          <a:xfrm rot="4191320">
            <a:off x="-973589" y="1593871"/>
            <a:ext cx="5368397" cy="4819388"/>
          </a:xfrm>
          <a:prstGeom prst="parallelogram">
            <a:avLst>
              <a:gd name="adj" fmla="val 36247"/>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 name="矩形 1"/>
          <p:cNvSpPr/>
          <p:nvPr/>
        </p:nvSpPr>
        <p:spPr>
          <a:xfrm>
            <a:off x="-13787473" y="781782"/>
            <a:ext cx="19606868" cy="564974"/>
          </a:xfrm>
          <a:prstGeom prst="rect">
            <a:avLst/>
          </a:prstGeom>
          <a:solidFill>
            <a:schemeClr val="accent4">
              <a:alpha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矩形 2"/>
          <p:cNvSpPr/>
          <p:nvPr/>
        </p:nvSpPr>
        <p:spPr>
          <a:xfrm>
            <a:off x="838200" y="474372"/>
            <a:ext cx="872384" cy="872384"/>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4400" dirty="0" smtClean="0">
                <a:latin typeface="黑体" panose="02010609060101010101" pitchFamily="49" charset="-122"/>
                <a:ea typeface="黑体" panose="02010609060101010101" pitchFamily="49" charset="-122"/>
              </a:rPr>
              <a:t>03</a:t>
            </a:r>
            <a:endParaRPr lang="zh-CN" altLang="en-US" sz="4400" dirty="0">
              <a:latin typeface="黑体" panose="02010609060101010101" pitchFamily="49" charset="-122"/>
              <a:ea typeface="黑体" panose="02010609060101010101" pitchFamily="49" charset="-122"/>
            </a:endParaRPr>
          </a:p>
        </p:txBody>
      </p:sp>
      <p:sp>
        <p:nvSpPr>
          <p:cNvPr id="4" name="文本框 3"/>
          <p:cNvSpPr txBox="1"/>
          <p:nvPr/>
        </p:nvSpPr>
        <p:spPr>
          <a:xfrm>
            <a:off x="1904221" y="864214"/>
            <a:ext cx="3785379"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扩大中等收入群体的途径</a:t>
            </a:r>
          </a:p>
        </p:txBody>
      </p:sp>
      <p:sp>
        <p:nvSpPr>
          <p:cNvPr id="6" name="矩形 5"/>
          <p:cNvSpPr/>
          <p:nvPr/>
        </p:nvSpPr>
        <p:spPr>
          <a:xfrm>
            <a:off x="647329" y="2640737"/>
            <a:ext cx="3810000" cy="2585323"/>
          </a:xfrm>
          <a:prstGeom prst="rect">
            <a:avLst/>
          </a:prstGeom>
        </p:spPr>
        <p:txBody>
          <a:bodyPr wrap="square">
            <a:spAutoFit/>
          </a:bodyPr>
          <a:lstStyle/>
          <a:p>
            <a:r>
              <a:rPr lang="en-US" altLang="zh-CN" dirty="0">
                <a:latin typeface="黑体" panose="02010609060101010101" pitchFamily="49" charset="-122"/>
                <a:ea typeface="黑体" panose="02010609060101010101" pitchFamily="49" charset="-122"/>
              </a:rPr>
              <a:t>1</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深化</a:t>
            </a:r>
            <a:r>
              <a:rPr lang="zh-CN" altLang="en-US" dirty="0">
                <a:latin typeface="黑体" panose="02010609060101010101" pitchFamily="49" charset="-122"/>
                <a:ea typeface="黑体" panose="02010609060101010101" pitchFamily="49" charset="-122"/>
              </a:rPr>
              <a:t>医疗制度</a:t>
            </a:r>
            <a:r>
              <a:rPr lang="zh-CN" altLang="en-US" dirty="0" smtClean="0">
                <a:latin typeface="黑体" panose="02010609060101010101" pitchFamily="49" charset="-122"/>
                <a:ea typeface="黑体" panose="02010609060101010101" pitchFamily="49" charset="-122"/>
              </a:rPr>
              <a:t>改革</a:t>
            </a:r>
            <a:endParaRPr lang="en-US" altLang="zh-CN" dirty="0" smtClean="0">
              <a:latin typeface="黑体" panose="02010609060101010101" pitchFamily="49" charset="-122"/>
              <a:ea typeface="黑体" panose="02010609060101010101" pitchFamily="49" charset="-122"/>
            </a:endParaRPr>
          </a:p>
          <a:p>
            <a:endParaRPr lang="zh-CN" altLang="en-US"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2</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完善</a:t>
            </a:r>
            <a:r>
              <a:rPr lang="zh-CN" altLang="en-US" dirty="0">
                <a:latin typeface="黑体" panose="02010609060101010101" pitchFamily="49" charset="-122"/>
                <a:ea typeface="黑体" panose="02010609060101010101" pitchFamily="49" charset="-122"/>
              </a:rPr>
              <a:t>社会基础设施</a:t>
            </a:r>
            <a:r>
              <a:rPr lang="zh-CN" altLang="en-US" dirty="0" smtClean="0">
                <a:latin typeface="黑体" panose="02010609060101010101" pitchFamily="49" charset="-122"/>
                <a:ea typeface="黑体" panose="02010609060101010101" pitchFamily="49" charset="-122"/>
              </a:rPr>
              <a:t>建设</a:t>
            </a:r>
            <a:endParaRPr lang="en-US" altLang="zh-CN" dirty="0" smtClean="0">
              <a:latin typeface="黑体" panose="02010609060101010101" pitchFamily="49" charset="-122"/>
              <a:ea typeface="黑体" panose="02010609060101010101" pitchFamily="49" charset="-122"/>
            </a:endParaRPr>
          </a:p>
          <a:p>
            <a:endParaRPr lang="zh-CN" altLang="en-US"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3</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进一步</a:t>
            </a:r>
            <a:r>
              <a:rPr lang="zh-CN" altLang="en-US" dirty="0">
                <a:latin typeface="黑体" panose="02010609060101010101" pitchFamily="49" charset="-122"/>
                <a:ea typeface="黑体" panose="02010609060101010101" pitchFamily="49" charset="-122"/>
              </a:rPr>
              <a:t>完善养老保险</a:t>
            </a:r>
            <a:r>
              <a:rPr lang="zh-CN" altLang="en-US" dirty="0" smtClean="0">
                <a:latin typeface="黑体" panose="02010609060101010101" pitchFamily="49" charset="-122"/>
                <a:ea typeface="黑体" panose="02010609060101010101" pitchFamily="49" charset="-122"/>
              </a:rPr>
              <a:t>制度</a:t>
            </a:r>
            <a:endParaRPr lang="en-US" altLang="zh-CN" dirty="0" smtClean="0">
              <a:latin typeface="黑体" panose="02010609060101010101" pitchFamily="49" charset="-122"/>
              <a:ea typeface="黑体" panose="02010609060101010101" pitchFamily="49" charset="-122"/>
            </a:endParaRPr>
          </a:p>
          <a:p>
            <a:endParaRPr lang="zh-CN" altLang="en-US"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4</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强化</a:t>
            </a:r>
            <a:r>
              <a:rPr lang="zh-CN" altLang="en-US" dirty="0">
                <a:latin typeface="黑体" panose="02010609060101010101" pitchFamily="49" charset="-122"/>
                <a:ea typeface="黑体" panose="02010609060101010101" pitchFamily="49" charset="-122"/>
              </a:rPr>
              <a:t>私人</a:t>
            </a:r>
            <a:r>
              <a:rPr lang="zh-CN" altLang="en-US" dirty="0" smtClean="0">
                <a:latin typeface="黑体" panose="02010609060101010101" pitchFamily="49" charset="-122"/>
                <a:ea typeface="黑体" panose="02010609060101010101" pitchFamily="49" charset="-122"/>
              </a:rPr>
              <a:t>财产保护</a:t>
            </a:r>
            <a:endParaRPr lang="en-US" altLang="zh-CN" dirty="0" smtClean="0">
              <a:latin typeface="黑体" panose="02010609060101010101" pitchFamily="49" charset="-122"/>
              <a:ea typeface="黑体" panose="02010609060101010101" pitchFamily="49" charset="-122"/>
            </a:endParaRPr>
          </a:p>
          <a:p>
            <a:endParaRPr lang="zh-CN" altLang="en-US"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5</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畅通</a:t>
            </a:r>
            <a:r>
              <a:rPr lang="zh-CN" altLang="en-US" dirty="0">
                <a:latin typeface="黑体" panose="02010609060101010101" pitchFamily="49" charset="-122"/>
                <a:ea typeface="黑体" panose="02010609060101010101" pitchFamily="49" charset="-122"/>
              </a:rPr>
              <a:t>居民个人投资渠道</a:t>
            </a:r>
          </a:p>
        </p:txBody>
      </p:sp>
      <p:pic>
        <p:nvPicPr>
          <p:cNvPr id="23" name="图片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7874" y="910564"/>
            <a:ext cx="3449281" cy="2861336"/>
          </a:xfrm>
          <a:prstGeom prst="rect">
            <a:avLst/>
          </a:prstGeom>
          <a:ln>
            <a:noFill/>
          </a:ln>
          <a:effectLst>
            <a:outerShdw blurRad="292100" dist="139700" dir="2700000" algn="tl" rotWithShape="0">
              <a:srgbClr val="333333">
                <a:alpha val="65000"/>
              </a:srgbClr>
            </a:outerShdw>
          </a:effectLst>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5511" y="1429188"/>
            <a:ext cx="3313081" cy="3340371"/>
          </a:xfrm>
          <a:prstGeom prst="rect">
            <a:avLst/>
          </a:prstGeom>
          <a:ln>
            <a:noFill/>
          </a:ln>
          <a:effectLst>
            <a:outerShdw blurRad="292100" dist="139700" dir="2700000" algn="tl" rotWithShape="0">
              <a:srgbClr val="333333">
                <a:alpha val="65000"/>
              </a:srgbClr>
            </a:outerShdw>
          </a:effectLst>
        </p:spPr>
      </p:pic>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9890" y="2981325"/>
            <a:ext cx="4637265" cy="2476310"/>
          </a:xfrm>
          <a:prstGeom prst="rect">
            <a:avLst/>
          </a:prstGeom>
          <a:ln>
            <a:noFill/>
          </a:ln>
          <a:effectLst>
            <a:outerShdw blurRad="292100" dist="139700" dir="2700000" algn="tl" rotWithShape="0">
              <a:srgbClr val="333333">
                <a:alpha val="65000"/>
              </a:srgbClr>
            </a:outerShdw>
          </a:effectLst>
        </p:spPr>
      </p:pic>
      <p:pic>
        <p:nvPicPr>
          <p:cNvPr id="21" name="图片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3945" y="3403610"/>
            <a:ext cx="3200502" cy="3162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988436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250"/>
                                        <p:tgtEl>
                                          <p:spTgt spid="6">
                                            <p:txEl>
                                              <p:pRg st="0" end="0"/>
                                            </p:txEl>
                                          </p:spTgt>
                                        </p:tgtEl>
                                      </p:cBhvr>
                                    </p:animEffect>
                                  </p:childTnLst>
                                </p:cTn>
                              </p:par>
                            </p:childTnLst>
                          </p:cTn>
                        </p:par>
                        <p:par>
                          <p:cTn id="13" fill="hold">
                            <p:stCondLst>
                              <p:cond delay="750"/>
                            </p:stCondLst>
                            <p:childTnLst>
                              <p:par>
                                <p:cTn id="14" presetID="10" presetClass="entr" presetSubtype="0" fill="hold" nodeType="after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250"/>
                                        <p:tgtEl>
                                          <p:spTgt spid="6">
                                            <p:txEl>
                                              <p:pRg st="2" end="2"/>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fade">
                                      <p:cBhvr>
                                        <p:cTn id="20" dur="250"/>
                                        <p:tgtEl>
                                          <p:spTgt spid="6">
                                            <p:txEl>
                                              <p:pRg st="4" end="4"/>
                                            </p:txEl>
                                          </p:spTgt>
                                        </p:tgtEl>
                                      </p:cBhvr>
                                    </p:animEffect>
                                  </p:childTnLst>
                                </p:cTn>
                              </p:par>
                            </p:childTnLst>
                          </p:cTn>
                        </p:par>
                        <p:par>
                          <p:cTn id="21" fill="hold">
                            <p:stCondLst>
                              <p:cond delay="1250"/>
                            </p:stCondLst>
                            <p:childTnLst>
                              <p:par>
                                <p:cTn id="22" presetID="10" presetClass="entr" presetSubtype="0" fill="hold" nodeType="afterEffect">
                                  <p:stCondLst>
                                    <p:cond delay="0"/>
                                  </p:stCondLst>
                                  <p:childTnLst>
                                    <p:set>
                                      <p:cBhvr>
                                        <p:cTn id="23" dur="1" fill="hold">
                                          <p:stCondLst>
                                            <p:cond delay="0"/>
                                          </p:stCondLst>
                                        </p:cTn>
                                        <p:tgtEl>
                                          <p:spTgt spid="6">
                                            <p:txEl>
                                              <p:pRg st="6" end="6"/>
                                            </p:txEl>
                                          </p:spTgt>
                                        </p:tgtEl>
                                        <p:attrNameLst>
                                          <p:attrName>style.visibility</p:attrName>
                                        </p:attrNameLst>
                                      </p:cBhvr>
                                      <p:to>
                                        <p:strVal val="visible"/>
                                      </p:to>
                                    </p:set>
                                    <p:animEffect transition="in" filter="fade">
                                      <p:cBhvr>
                                        <p:cTn id="24" dur="250"/>
                                        <p:tgtEl>
                                          <p:spTgt spid="6">
                                            <p:txEl>
                                              <p:pRg st="6" end="6"/>
                                            </p:txEl>
                                          </p:spTgt>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6">
                                            <p:txEl>
                                              <p:pRg st="8" end="8"/>
                                            </p:txEl>
                                          </p:spTgt>
                                        </p:tgtEl>
                                        <p:attrNameLst>
                                          <p:attrName>style.visibility</p:attrName>
                                        </p:attrNameLst>
                                      </p:cBhvr>
                                      <p:to>
                                        <p:strVal val="visible"/>
                                      </p:to>
                                    </p:set>
                                    <p:animEffect transition="in" filter="fade">
                                      <p:cBhvr>
                                        <p:cTn id="28" dur="250"/>
                                        <p:tgtEl>
                                          <p:spTgt spid="6">
                                            <p:txEl>
                                              <p:pRg st="8" end="8"/>
                                            </p:txEl>
                                          </p:spTgt>
                                        </p:tgtEl>
                                      </p:cBhvr>
                                    </p:animEffect>
                                  </p:childTnLst>
                                </p:cTn>
                              </p:par>
                            </p:childTnLst>
                          </p:cTn>
                        </p:par>
                        <p:par>
                          <p:cTn id="29" fill="hold">
                            <p:stCondLst>
                              <p:cond delay="1750"/>
                            </p:stCondLst>
                            <p:childTnLst>
                              <p:par>
                                <p:cTn id="30" presetID="10" presetClass="entr" presetSubtype="0" fill="hold" nodeType="afterEffect">
                                  <p:stCondLst>
                                    <p:cond delay="50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750"/>
                                        <p:tgtEl>
                                          <p:spTgt spid="23"/>
                                        </p:tgtEl>
                                      </p:cBhvr>
                                    </p:animEffect>
                                  </p:childTnLst>
                                </p:cTn>
                              </p:par>
                            </p:childTnLst>
                          </p:cTn>
                        </p:par>
                        <p:par>
                          <p:cTn id="33" fill="hold">
                            <p:stCondLst>
                              <p:cond delay="3000"/>
                            </p:stCondLst>
                            <p:childTnLst>
                              <p:par>
                                <p:cTn id="34" presetID="10" presetClass="entr" presetSubtype="0" fill="hold" nodeType="afterEffect">
                                  <p:stCondLst>
                                    <p:cond delay="50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750"/>
                                        <p:tgtEl>
                                          <p:spTgt spid="22"/>
                                        </p:tgtEl>
                                      </p:cBhvr>
                                    </p:animEffect>
                                  </p:childTnLst>
                                </p:cTn>
                              </p:par>
                            </p:childTnLst>
                          </p:cTn>
                        </p:par>
                        <p:par>
                          <p:cTn id="37" fill="hold">
                            <p:stCondLst>
                              <p:cond delay="4250"/>
                            </p:stCondLst>
                            <p:childTnLst>
                              <p:par>
                                <p:cTn id="38" presetID="10" presetClass="entr" presetSubtype="0" fill="hold" nodeType="afterEffect">
                                  <p:stCondLst>
                                    <p:cond delay="50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750"/>
                                        <p:tgtEl>
                                          <p:spTgt spid="16"/>
                                        </p:tgtEl>
                                      </p:cBhvr>
                                    </p:animEffect>
                                  </p:childTnLst>
                                </p:cTn>
                              </p:par>
                            </p:childTnLst>
                          </p:cTn>
                        </p:par>
                        <p:par>
                          <p:cTn id="41" fill="hold">
                            <p:stCondLst>
                              <p:cond delay="5500"/>
                            </p:stCondLst>
                            <p:childTnLst>
                              <p:par>
                                <p:cTn id="42" presetID="10" presetClass="entr" presetSubtype="0" fill="hold" nodeType="afterEffect">
                                  <p:stCondLst>
                                    <p:cond delay="50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231229" y="2413660"/>
            <a:ext cx="3303820" cy="665696"/>
          </a:xfrm>
          <a:prstGeom prst="rect">
            <a:avLst/>
          </a:prstGeom>
          <a:solidFill>
            <a:schemeClr val="accent4">
              <a:alpha val="7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 name="矩形 1"/>
          <p:cNvSpPr/>
          <p:nvPr/>
        </p:nvSpPr>
        <p:spPr>
          <a:xfrm>
            <a:off x="-13787473" y="781782"/>
            <a:ext cx="19606868" cy="564974"/>
          </a:xfrm>
          <a:prstGeom prst="rect">
            <a:avLst/>
          </a:prstGeom>
          <a:solidFill>
            <a:schemeClr val="accent4">
              <a:alpha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矩形 2"/>
          <p:cNvSpPr/>
          <p:nvPr/>
        </p:nvSpPr>
        <p:spPr>
          <a:xfrm>
            <a:off x="838200" y="474372"/>
            <a:ext cx="872384" cy="872384"/>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4400" dirty="0" smtClean="0">
                <a:latin typeface="黑体" panose="02010609060101010101" pitchFamily="49" charset="-122"/>
                <a:ea typeface="黑体" panose="02010609060101010101" pitchFamily="49" charset="-122"/>
              </a:rPr>
              <a:t>04</a:t>
            </a:r>
            <a:endParaRPr lang="zh-CN" altLang="en-US" sz="4400" dirty="0">
              <a:latin typeface="黑体" panose="02010609060101010101" pitchFamily="49" charset="-122"/>
              <a:ea typeface="黑体" panose="02010609060101010101" pitchFamily="49" charset="-122"/>
            </a:endParaRPr>
          </a:p>
        </p:txBody>
      </p:sp>
      <p:sp>
        <p:nvSpPr>
          <p:cNvPr id="4" name="文本框 3"/>
          <p:cNvSpPr txBox="1"/>
          <p:nvPr/>
        </p:nvSpPr>
        <p:spPr>
          <a:xfrm>
            <a:off x="1904221" y="864214"/>
            <a:ext cx="3785379"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面临的挑战</a:t>
            </a:r>
          </a:p>
        </p:txBody>
      </p:sp>
      <p:sp>
        <p:nvSpPr>
          <p:cNvPr id="22" name="矩形 21"/>
          <p:cNvSpPr/>
          <p:nvPr/>
        </p:nvSpPr>
        <p:spPr>
          <a:xfrm>
            <a:off x="3537186" y="1726126"/>
            <a:ext cx="8121414" cy="2062103"/>
          </a:xfrm>
          <a:prstGeom prst="rect">
            <a:avLst/>
          </a:prstGeom>
        </p:spPr>
        <p:txBody>
          <a:bodyPr wrap="square">
            <a:spAutoFit/>
          </a:bodyPr>
          <a:lstStyle/>
          <a:p>
            <a:r>
              <a:rPr lang="en-US" altLang="zh-CN" sz="1600" dirty="0">
                <a:latin typeface="黑体" panose="02010609060101010101" pitchFamily="49" charset="-122"/>
                <a:ea typeface="黑体" panose="02010609060101010101" pitchFamily="49" charset="-122"/>
              </a:rPr>
              <a:t>(1) </a:t>
            </a:r>
            <a:r>
              <a:rPr lang="zh-CN" altLang="en-US" sz="1600" dirty="0">
                <a:latin typeface="黑体" panose="02010609060101010101" pitchFamily="49" charset="-122"/>
                <a:ea typeface="黑体" panose="02010609060101010101" pitchFamily="49" charset="-122"/>
              </a:rPr>
              <a:t>在未来中国经济增长的动力因素中， 固定资本投资率的回落势所难免</a:t>
            </a:r>
            <a:r>
              <a:rPr lang="en-US" altLang="zh-CN" sz="1600" dirty="0">
                <a:latin typeface="黑体" panose="02010609060101010101" pitchFamily="49" charset="-122"/>
                <a:ea typeface="黑体" panose="02010609060101010101" pitchFamily="49" charset="-122"/>
              </a:rPr>
              <a:t>; </a:t>
            </a:r>
          </a:p>
          <a:p>
            <a:endParaRPr lang="en-US" altLang="zh-CN" sz="1600" dirty="0" smtClean="0">
              <a:latin typeface="黑体" panose="02010609060101010101" pitchFamily="49" charset="-122"/>
              <a:ea typeface="黑体" panose="02010609060101010101" pitchFamily="49" charset="-122"/>
            </a:endParaRPr>
          </a:p>
          <a:p>
            <a:r>
              <a:rPr lang="en-US" altLang="zh-CN" sz="1600" dirty="0" smtClean="0">
                <a:latin typeface="黑体" panose="02010609060101010101" pitchFamily="49" charset="-122"/>
                <a:ea typeface="黑体" panose="02010609060101010101" pitchFamily="49" charset="-122"/>
              </a:rPr>
              <a:t>(</a:t>
            </a:r>
            <a:r>
              <a:rPr lang="en-US" altLang="zh-CN" sz="1600" dirty="0">
                <a:latin typeface="黑体" panose="02010609060101010101" pitchFamily="49" charset="-122"/>
                <a:ea typeface="黑体" panose="02010609060101010101" pitchFamily="49" charset="-122"/>
              </a:rPr>
              <a:t>2) “</a:t>
            </a:r>
            <a:r>
              <a:rPr lang="zh-CN" altLang="en-US" sz="1600" dirty="0">
                <a:latin typeface="黑体" panose="02010609060101010101" pitchFamily="49" charset="-122"/>
                <a:ea typeface="黑体" panose="02010609060101010101" pitchFamily="49" charset="-122"/>
              </a:rPr>
              <a:t>人口红利”将趋于消失</a:t>
            </a:r>
            <a:r>
              <a:rPr lang="en-US" altLang="zh-CN" sz="1600" dirty="0">
                <a:latin typeface="黑体" panose="02010609060101010101" pitchFamily="49" charset="-122"/>
                <a:ea typeface="黑体" panose="02010609060101010101" pitchFamily="49" charset="-122"/>
              </a:rPr>
              <a:t>; </a:t>
            </a:r>
          </a:p>
          <a:p>
            <a:endParaRPr lang="en-US" altLang="zh-CN" sz="1600" dirty="0" smtClean="0">
              <a:latin typeface="黑体" panose="02010609060101010101" pitchFamily="49" charset="-122"/>
              <a:ea typeface="黑体" panose="02010609060101010101" pitchFamily="49" charset="-122"/>
            </a:endParaRPr>
          </a:p>
          <a:p>
            <a:r>
              <a:rPr lang="en-US" altLang="zh-CN" sz="1600" dirty="0" smtClean="0">
                <a:latin typeface="黑体" panose="02010609060101010101" pitchFamily="49" charset="-122"/>
                <a:ea typeface="黑体" panose="02010609060101010101" pitchFamily="49" charset="-122"/>
              </a:rPr>
              <a:t>(</a:t>
            </a:r>
            <a:r>
              <a:rPr lang="en-US" altLang="zh-CN" sz="1600" dirty="0">
                <a:latin typeface="黑体" panose="02010609060101010101" pitchFamily="49" charset="-122"/>
                <a:ea typeface="黑体" panose="02010609060101010101" pitchFamily="49" charset="-122"/>
              </a:rPr>
              <a:t>3) </a:t>
            </a:r>
            <a:r>
              <a:rPr lang="zh-CN" altLang="en-US" sz="1600" dirty="0">
                <a:latin typeface="黑体" panose="02010609060101010101" pitchFamily="49" charset="-122"/>
                <a:ea typeface="黑体" panose="02010609060101010101" pitchFamily="49" charset="-122"/>
              </a:rPr>
              <a:t>教育和对外开放将难以对经济增长产生持续推动作用</a:t>
            </a:r>
            <a:r>
              <a:rPr lang="en-US" altLang="zh-CN" sz="1600" dirty="0">
                <a:latin typeface="黑体" panose="02010609060101010101" pitchFamily="49" charset="-122"/>
                <a:ea typeface="黑体" panose="02010609060101010101" pitchFamily="49" charset="-122"/>
              </a:rPr>
              <a:t>; </a:t>
            </a:r>
          </a:p>
          <a:p>
            <a:endParaRPr lang="en-US" altLang="zh-CN" sz="1600" dirty="0" smtClean="0">
              <a:latin typeface="黑体" panose="02010609060101010101" pitchFamily="49" charset="-122"/>
              <a:ea typeface="黑体" panose="02010609060101010101" pitchFamily="49" charset="-122"/>
            </a:endParaRPr>
          </a:p>
          <a:p>
            <a:r>
              <a:rPr lang="en-US" altLang="zh-CN" sz="1600" dirty="0" smtClean="0">
                <a:latin typeface="黑体" panose="02010609060101010101" pitchFamily="49" charset="-122"/>
                <a:ea typeface="黑体" panose="02010609060101010101" pitchFamily="49" charset="-122"/>
              </a:rPr>
              <a:t>(</a:t>
            </a:r>
            <a:r>
              <a:rPr lang="en-US" altLang="zh-CN" sz="1600" dirty="0">
                <a:latin typeface="黑体" panose="02010609060101010101" pitchFamily="49" charset="-122"/>
                <a:ea typeface="黑体" panose="02010609060101010101" pitchFamily="49" charset="-122"/>
              </a:rPr>
              <a:t>4) </a:t>
            </a:r>
            <a:r>
              <a:rPr lang="zh-CN" altLang="en-US" sz="1600" dirty="0">
                <a:latin typeface="黑体" panose="02010609060101010101" pitchFamily="49" charset="-122"/>
                <a:ea typeface="黑体" panose="02010609060101010101" pitchFamily="49" charset="-122"/>
              </a:rPr>
              <a:t>推动未来中国经济可持续增长的引擎是制度和技术创新，中国经济发展方式转型必须依靠原创性技术进步和改革来保障，其中，改善政府治理、 抑制政府腐败是重中之</a:t>
            </a:r>
            <a:r>
              <a:rPr lang="zh-CN" altLang="en-US" sz="1600" dirty="0" smtClean="0">
                <a:latin typeface="黑体" panose="02010609060101010101" pitchFamily="49" charset="-122"/>
                <a:ea typeface="黑体" panose="02010609060101010101" pitchFamily="49" charset="-122"/>
              </a:rPr>
              <a:t>重。</a:t>
            </a:r>
            <a:endParaRPr lang="zh-CN" altLang="en-US" sz="1600" dirty="0">
              <a:latin typeface="黑体" panose="02010609060101010101" pitchFamily="49" charset="-122"/>
              <a:ea typeface="黑体" panose="02010609060101010101" pitchFamily="49" charset="-122"/>
            </a:endParaRPr>
          </a:p>
        </p:txBody>
      </p:sp>
      <p:sp>
        <p:nvSpPr>
          <p:cNvPr id="25" name="矩形 24"/>
          <p:cNvSpPr/>
          <p:nvPr/>
        </p:nvSpPr>
        <p:spPr>
          <a:xfrm>
            <a:off x="1105507" y="2557122"/>
            <a:ext cx="1723549" cy="400110"/>
          </a:xfrm>
          <a:prstGeom prst="rect">
            <a:avLst/>
          </a:prstGeom>
        </p:spPr>
        <p:txBody>
          <a:bodyPr wrap="none">
            <a:spAutoFit/>
          </a:bodyPr>
          <a:lstStyle/>
          <a:p>
            <a:r>
              <a:rPr lang="zh-CN" altLang="en-US" sz="2000" dirty="0">
                <a:latin typeface="黑体" panose="02010609060101010101" pitchFamily="49" charset="-122"/>
                <a:ea typeface="黑体" panose="02010609060101010101" pitchFamily="49" charset="-122"/>
              </a:rPr>
              <a:t>中等收入陷阱</a:t>
            </a:r>
          </a:p>
        </p:txBody>
      </p:sp>
      <p:pic>
        <p:nvPicPr>
          <p:cNvPr id="28" name="图片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2063" y="3882828"/>
            <a:ext cx="3907875" cy="27068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27627763"/>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1+#ppt_w/2"/>
                                          </p:val>
                                        </p:tav>
                                        <p:tav tm="100000">
                                          <p:val>
                                            <p:strVal val="#ppt_x"/>
                                          </p:val>
                                        </p:tav>
                                      </p:tavLst>
                                    </p:anim>
                                    <p:anim calcmode="lin" valueType="num">
                                      <p:cBhvr additive="base">
                                        <p:cTn id="12" dur="75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1500"/>
                            </p:stCondLst>
                            <p:childTnLst>
                              <p:par>
                                <p:cTn id="18" presetID="2" presetClass="entr" presetSubtype="8" decel="100000" fill="hold" grpId="0" nodeType="after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fill="hold"/>
                                        <p:tgtEl>
                                          <p:spTgt spid="26"/>
                                        </p:tgtEl>
                                        <p:attrNameLst>
                                          <p:attrName>ppt_x</p:attrName>
                                        </p:attrNameLst>
                                      </p:cBhvr>
                                      <p:tavLst>
                                        <p:tav tm="0">
                                          <p:val>
                                            <p:strVal val="0-#ppt_w/2"/>
                                          </p:val>
                                        </p:tav>
                                        <p:tav tm="100000">
                                          <p:val>
                                            <p:strVal val="#ppt_x"/>
                                          </p:val>
                                        </p:tav>
                                      </p:tavLst>
                                    </p:anim>
                                    <p:anim calcmode="lin" valueType="num">
                                      <p:cBhvr additive="base">
                                        <p:cTn id="21" dur="500" fill="hold"/>
                                        <p:tgtEl>
                                          <p:spTgt spid="26"/>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250"/>
                                        <p:tgtEl>
                                          <p:spTgt spid="25"/>
                                        </p:tgtEl>
                                      </p:cBhvr>
                                    </p:animEffect>
                                  </p:childTnLst>
                                </p:cTn>
                              </p:par>
                            </p:childTnLst>
                          </p:cTn>
                        </p:par>
                        <p:par>
                          <p:cTn id="26" fill="hold">
                            <p:stCondLst>
                              <p:cond delay="2250"/>
                            </p:stCondLst>
                            <p:childTnLst>
                              <p:par>
                                <p:cTn id="27" presetID="10" presetClass="entr" presetSubtype="0" fill="hold" nodeType="afterEffect">
                                  <p:stCondLst>
                                    <p:cond delay="500"/>
                                  </p:stCondLst>
                                  <p:childTnLst>
                                    <p:set>
                                      <p:cBhvr>
                                        <p:cTn id="28" dur="1" fill="hold">
                                          <p:stCondLst>
                                            <p:cond delay="0"/>
                                          </p:stCondLst>
                                        </p:cTn>
                                        <p:tgtEl>
                                          <p:spTgt spid="22">
                                            <p:txEl>
                                              <p:pRg st="0" end="0"/>
                                            </p:txEl>
                                          </p:spTgt>
                                        </p:tgtEl>
                                        <p:attrNameLst>
                                          <p:attrName>style.visibility</p:attrName>
                                        </p:attrNameLst>
                                      </p:cBhvr>
                                      <p:to>
                                        <p:strVal val="visible"/>
                                      </p:to>
                                    </p:set>
                                    <p:animEffect transition="in" filter="fade">
                                      <p:cBhvr>
                                        <p:cTn id="29" dur="250"/>
                                        <p:tgtEl>
                                          <p:spTgt spid="22">
                                            <p:txEl>
                                              <p:pRg st="0" end="0"/>
                                            </p:txEl>
                                          </p:spTgt>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22">
                                            <p:txEl>
                                              <p:pRg st="2" end="2"/>
                                            </p:txEl>
                                          </p:spTgt>
                                        </p:tgtEl>
                                        <p:attrNameLst>
                                          <p:attrName>style.visibility</p:attrName>
                                        </p:attrNameLst>
                                      </p:cBhvr>
                                      <p:to>
                                        <p:strVal val="visible"/>
                                      </p:to>
                                    </p:set>
                                    <p:animEffect transition="in" filter="fade">
                                      <p:cBhvr>
                                        <p:cTn id="33" dur="250"/>
                                        <p:tgtEl>
                                          <p:spTgt spid="22">
                                            <p:txEl>
                                              <p:pRg st="2" end="2"/>
                                            </p:txEl>
                                          </p:spTgt>
                                        </p:tgtEl>
                                      </p:cBhvr>
                                    </p:animEffect>
                                  </p:childTnLst>
                                </p:cTn>
                              </p:par>
                            </p:childTnLst>
                          </p:cTn>
                        </p:par>
                        <p:par>
                          <p:cTn id="34" fill="hold">
                            <p:stCondLst>
                              <p:cond delay="3250"/>
                            </p:stCondLst>
                            <p:childTnLst>
                              <p:par>
                                <p:cTn id="35" presetID="10" presetClass="entr" presetSubtype="0" fill="hold" nodeType="afterEffect">
                                  <p:stCondLst>
                                    <p:cond delay="0"/>
                                  </p:stCondLst>
                                  <p:childTnLst>
                                    <p:set>
                                      <p:cBhvr>
                                        <p:cTn id="36" dur="1" fill="hold">
                                          <p:stCondLst>
                                            <p:cond delay="0"/>
                                          </p:stCondLst>
                                        </p:cTn>
                                        <p:tgtEl>
                                          <p:spTgt spid="22">
                                            <p:txEl>
                                              <p:pRg st="4" end="4"/>
                                            </p:txEl>
                                          </p:spTgt>
                                        </p:tgtEl>
                                        <p:attrNameLst>
                                          <p:attrName>style.visibility</p:attrName>
                                        </p:attrNameLst>
                                      </p:cBhvr>
                                      <p:to>
                                        <p:strVal val="visible"/>
                                      </p:to>
                                    </p:set>
                                    <p:animEffect transition="in" filter="fade">
                                      <p:cBhvr>
                                        <p:cTn id="37" dur="250"/>
                                        <p:tgtEl>
                                          <p:spTgt spid="22">
                                            <p:txEl>
                                              <p:pRg st="4" end="4"/>
                                            </p:txEl>
                                          </p:spTgt>
                                        </p:tgtEl>
                                      </p:cBhvr>
                                    </p:animEffect>
                                  </p:childTnLst>
                                </p:cTn>
                              </p:par>
                            </p:childTnLst>
                          </p:cTn>
                        </p:par>
                        <p:par>
                          <p:cTn id="38" fill="hold">
                            <p:stCondLst>
                              <p:cond delay="3500"/>
                            </p:stCondLst>
                            <p:childTnLst>
                              <p:par>
                                <p:cTn id="39" presetID="10" presetClass="entr" presetSubtype="0" fill="hold" nodeType="afterEffect">
                                  <p:stCondLst>
                                    <p:cond delay="0"/>
                                  </p:stCondLst>
                                  <p:childTnLst>
                                    <p:set>
                                      <p:cBhvr>
                                        <p:cTn id="40" dur="1" fill="hold">
                                          <p:stCondLst>
                                            <p:cond delay="0"/>
                                          </p:stCondLst>
                                        </p:cTn>
                                        <p:tgtEl>
                                          <p:spTgt spid="22">
                                            <p:txEl>
                                              <p:pRg st="6" end="6"/>
                                            </p:txEl>
                                          </p:spTgt>
                                        </p:tgtEl>
                                        <p:attrNameLst>
                                          <p:attrName>style.visibility</p:attrName>
                                        </p:attrNameLst>
                                      </p:cBhvr>
                                      <p:to>
                                        <p:strVal val="visible"/>
                                      </p:to>
                                    </p:set>
                                    <p:animEffect transition="in" filter="fade">
                                      <p:cBhvr>
                                        <p:cTn id="41" dur="250"/>
                                        <p:tgtEl>
                                          <p:spTgt spid="22">
                                            <p:txEl>
                                              <p:pRg st="6" end="6"/>
                                            </p:txEl>
                                          </p:spTgt>
                                        </p:tgtEl>
                                      </p:cBhvr>
                                    </p:animEffect>
                                  </p:childTnLst>
                                </p:cTn>
                              </p:par>
                            </p:childTnLst>
                          </p:cTn>
                        </p:par>
                        <p:par>
                          <p:cTn id="42" fill="hold">
                            <p:stCondLst>
                              <p:cond delay="3750"/>
                            </p:stCondLst>
                            <p:childTnLst>
                              <p:par>
                                <p:cTn id="43" presetID="10" presetClass="entr" presetSubtype="0" fill="hold" nodeType="afterEffect">
                                  <p:stCondLst>
                                    <p:cond delay="50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 grpId="0" animBg="1"/>
      <p:bldP spid="3" grpId="0" animBg="1"/>
      <p:bldP spid="4" grpId="0"/>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231229" y="2413660"/>
            <a:ext cx="3303820" cy="665696"/>
          </a:xfrm>
          <a:prstGeom prst="rect">
            <a:avLst/>
          </a:prstGeom>
          <a:solidFill>
            <a:schemeClr val="accent4">
              <a:alpha val="7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 name="矩形 1"/>
          <p:cNvSpPr/>
          <p:nvPr/>
        </p:nvSpPr>
        <p:spPr>
          <a:xfrm>
            <a:off x="-13787473" y="781782"/>
            <a:ext cx="19606868" cy="564974"/>
          </a:xfrm>
          <a:prstGeom prst="rect">
            <a:avLst/>
          </a:prstGeom>
          <a:solidFill>
            <a:schemeClr val="accent4">
              <a:alpha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矩形 2"/>
          <p:cNvSpPr/>
          <p:nvPr/>
        </p:nvSpPr>
        <p:spPr>
          <a:xfrm>
            <a:off x="838200" y="474372"/>
            <a:ext cx="872384" cy="872384"/>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4400" dirty="0" smtClean="0">
                <a:latin typeface="黑体" panose="02010609060101010101" pitchFamily="49" charset="-122"/>
                <a:ea typeface="黑体" panose="02010609060101010101" pitchFamily="49" charset="-122"/>
              </a:rPr>
              <a:t>04</a:t>
            </a:r>
            <a:endParaRPr lang="zh-CN" altLang="en-US" sz="4400" dirty="0">
              <a:latin typeface="黑体" panose="02010609060101010101" pitchFamily="49" charset="-122"/>
              <a:ea typeface="黑体" panose="02010609060101010101" pitchFamily="49" charset="-122"/>
            </a:endParaRPr>
          </a:p>
        </p:txBody>
      </p:sp>
      <p:sp>
        <p:nvSpPr>
          <p:cNvPr id="4" name="文本框 3"/>
          <p:cNvSpPr txBox="1"/>
          <p:nvPr/>
        </p:nvSpPr>
        <p:spPr>
          <a:xfrm>
            <a:off x="1904221" y="864214"/>
            <a:ext cx="3785379"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面临的挑战</a:t>
            </a:r>
          </a:p>
        </p:txBody>
      </p:sp>
      <p:sp>
        <p:nvSpPr>
          <p:cNvPr id="25" name="矩形 24"/>
          <p:cNvSpPr/>
          <p:nvPr/>
        </p:nvSpPr>
        <p:spPr>
          <a:xfrm>
            <a:off x="1588983" y="2546453"/>
            <a:ext cx="1210588" cy="400110"/>
          </a:xfrm>
          <a:prstGeom prst="rect">
            <a:avLst/>
          </a:prstGeom>
        </p:spPr>
        <p:txBody>
          <a:bodyPr wrap="none">
            <a:spAutoFit/>
          </a:bodyPr>
          <a:lstStyle/>
          <a:p>
            <a:r>
              <a:rPr lang="zh-CN" altLang="en-US" sz="2000" dirty="0" smtClean="0">
                <a:latin typeface="黑体" panose="02010609060101010101" pitchFamily="49" charset="-122"/>
                <a:ea typeface="黑体" panose="02010609060101010101" pitchFamily="49" charset="-122"/>
              </a:rPr>
              <a:t>其他现状</a:t>
            </a:r>
            <a:endParaRPr lang="zh-CN" altLang="en-US" sz="2000" dirty="0">
              <a:latin typeface="黑体" panose="02010609060101010101" pitchFamily="49" charset="-122"/>
              <a:ea typeface="黑体" panose="02010609060101010101" pitchFamily="49" charset="-122"/>
            </a:endParaRPr>
          </a:p>
        </p:txBody>
      </p:sp>
      <p:sp>
        <p:nvSpPr>
          <p:cNvPr id="6" name="矩形 5"/>
          <p:cNvSpPr/>
          <p:nvPr/>
        </p:nvSpPr>
        <p:spPr>
          <a:xfrm>
            <a:off x="3289738" y="1685759"/>
            <a:ext cx="8561952" cy="2308324"/>
          </a:xfrm>
          <a:prstGeom prst="rect">
            <a:avLst/>
          </a:prstGeom>
        </p:spPr>
        <p:txBody>
          <a:bodyPr wrap="square">
            <a:spAutoFit/>
          </a:bodyPr>
          <a:lstStyle/>
          <a:p>
            <a:r>
              <a:rPr lang="en-US" altLang="zh-CN" sz="1600" dirty="0" smtClean="0">
                <a:latin typeface="黑体" panose="02010609060101010101" pitchFamily="49" charset="-122"/>
                <a:ea typeface="黑体" panose="02010609060101010101" pitchFamily="49" charset="-122"/>
              </a:rPr>
              <a:t>1. </a:t>
            </a:r>
            <a:r>
              <a:rPr lang="zh-CN" altLang="en-US" sz="1600" dirty="0" smtClean="0">
                <a:latin typeface="黑体" panose="02010609060101010101" pitchFamily="49" charset="-122"/>
                <a:ea typeface="黑体" panose="02010609060101010101" pitchFamily="49" charset="-122"/>
              </a:rPr>
              <a:t>低端</a:t>
            </a:r>
            <a:r>
              <a:rPr lang="zh-CN" altLang="en-US" sz="1600" dirty="0">
                <a:latin typeface="黑体" panose="02010609060101010101" pitchFamily="49" charset="-122"/>
                <a:ea typeface="黑体" panose="02010609060101010101" pitchFamily="49" charset="-122"/>
              </a:rPr>
              <a:t>产业、低端就业占比偏大高素质劳动者占比偏小，直接制约着 中等收入群体的扩大。 </a:t>
            </a:r>
            <a:endParaRPr lang="en-US" altLang="zh-CN" sz="1600" dirty="0" smtClean="0">
              <a:latin typeface="黑体" panose="02010609060101010101" pitchFamily="49" charset="-122"/>
              <a:ea typeface="黑体" panose="02010609060101010101" pitchFamily="49" charset="-122"/>
            </a:endParaRPr>
          </a:p>
          <a:p>
            <a:endParaRPr lang="en-US" altLang="zh-CN" sz="1600" dirty="0" smtClean="0">
              <a:latin typeface="黑体" panose="02010609060101010101" pitchFamily="49" charset="-122"/>
              <a:ea typeface="黑体" panose="02010609060101010101" pitchFamily="49" charset="-122"/>
            </a:endParaRPr>
          </a:p>
          <a:p>
            <a:r>
              <a:rPr lang="en-US" altLang="zh-CN" sz="1600" dirty="0" smtClean="0">
                <a:latin typeface="黑体" panose="02010609060101010101" pitchFamily="49" charset="-122"/>
                <a:ea typeface="黑体" panose="02010609060101010101" pitchFamily="49" charset="-122"/>
              </a:rPr>
              <a:t>2. </a:t>
            </a:r>
            <a:r>
              <a:rPr lang="zh-CN" altLang="en-US" sz="1600" dirty="0" smtClean="0">
                <a:latin typeface="黑体" panose="02010609060101010101" pitchFamily="49" charset="-122"/>
                <a:ea typeface="黑体" panose="02010609060101010101" pitchFamily="49" charset="-122"/>
              </a:rPr>
              <a:t>收入</a:t>
            </a:r>
            <a:r>
              <a:rPr lang="zh-CN" altLang="en-US" sz="1600" dirty="0">
                <a:latin typeface="黑体" panose="02010609060101010101" pitchFamily="49" charset="-122"/>
                <a:ea typeface="黑体" panose="02010609060101010101" pitchFamily="49" charset="-122"/>
              </a:rPr>
              <a:t>分配长期存在失衡现象，劳动者报酬总体偏低，创造性劳动与复杂劳动尚未得到充分认可，税收制度亦缺乏正向激励功能，导致勤劳未必能够致富</a:t>
            </a:r>
            <a:r>
              <a:rPr lang="zh-CN" altLang="en-US" sz="1600" dirty="0" smtClean="0">
                <a:latin typeface="黑体" panose="02010609060101010101" pitchFamily="49" charset="-122"/>
                <a:ea typeface="黑体" panose="02010609060101010101" pitchFamily="49" charset="-122"/>
              </a:rPr>
              <a:t>。</a:t>
            </a:r>
            <a:endParaRPr lang="en-US" altLang="zh-CN" sz="1600" dirty="0" smtClean="0">
              <a:latin typeface="黑体" panose="02010609060101010101" pitchFamily="49" charset="-122"/>
              <a:ea typeface="黑体" panose="02010609060101010101" pitchFamily="49" charset="-122"/>
            </a:endParaRPr>
          </a:p>
          <a:p>
            <a:endParaRPr lang="zh-CN" altLang="en-US" sz="1600" dirty="0">
              <a:latin typeface="黑体" panose="02010609060101010101" pitchFamily="49" charset="-122"/>
              <a:ea typeface="黑体" panose="02010609060101010101" pitchFamily="49" charset="-122"/>
            </a:endParaRPr>
          </a:p>
          <a:p>
            <a:r>
              <a:rPr lang="en-US" altLang="zh-CN" sz="1600" dirty="0" smtClean="0">
                <a:latin typeface="黑体" panose="02010609060101010101" pitchFamily="49" charset="-122"/>
                <a:ea typeface="黑体" panose="02010609060101010101" pitchFamily="49" charset="-122"/>
              </a:rPr>
              <a:t>3. </a:t>
            </a:r>
            <a:r>
              <a:rPr lang="zh-CN" altLang="en-US" sz="1600" dirty="0" smtClean="0">
                <a:latin typeface="黑体" panose="02010609060101010101" pitchFamily="49" charset="-122"/>
                <a:ea typeface="黑体" panose="02010609060101010101" pitchFamily="49" charset="-122"/>
              </a:rPr>
              <a:t>社会保障</a:t>
            </a:r>
            <a:r>
              <a:rPr lang="zh-CN" altLang="en-US" sz="1600" dirty="0">
                <a:latin typeface="黑体" panose="02010609060101010101" pitchFamily="49" charset="-122"/>
                <a:ea typeface="黑体" panose="02010609060101010101" pitchFamily="49" charset="-122"/>
              </a:rPr>
              <a:t>制度还不健全，尚欠公平，基本公共服务均等化还有很大差距，包括重特大疾病等在内的生活风险缠住了一部分人迈向中等收入群体的脚步</a:t>
            </a:r>
            <a:r>
              <a:rPr lang="zh-CN" altLang="en-US" sz="1600" dirty="0" smtClean="0">
                <a:latin typeface="黑体" panose="02010609060101010101" pitchFamily="49" charset="-122"/>
                <a:ea typeface="黑体" panose="02010609060101010101" pitchFamily="49" charset="-122"/>
              </a:rPr>
              <a:t>。</a:t>
            </a:r>
            <a:endParaRPr lang="en-US" altLang="zh-CN" sz="1600" dirty="0" smtClean="0">
              <a:latin typeface="黑体" panose="02010609060101010101" pitchFamily="49" charset="-122"/>
              <a:ea typeface="黑体" panose="02010609060101010101" pitchFamily="49" charset="-122"/>
            </a:endParaRPr>
          </a:p>
          <a:p>
            <a:endParaRPr lang="zh-CN" altLang="en-US" sz="1600" dirty="0">
              <a:latin typeface="黑体" panose="02010609060101010101" pitchFamily="49" charset="-122"/>
              <a:ea typeface="黑体" panose="02010609060101010101" pitchFamily="49" charset="-122"/>
            </a:endParaRPr>
          </a:p>
          <a:p>
            <a:r>
              <a:rPr lang="en-US" altLang="zh-CN" sz="1600" dirty="0" smtClean="0">
                <a:latin typeface="黑体" panose="02010609060101010101" pitchFamily="49" charset="-122"/>
                <a:ea typeface="黑体" panose="02010609060101010101" pitchFamily="49" charset="-122"/>
              </a:rPr>
              <a:t>4. </a:t>
            </a:r>
            <a:r>
              <a:rPr lang="zh-CN" altLang="en-US" sz="1600" dirty="0" smtClean="0">
                <a:latin typeface="黑体" panose="02010609060101010101" pitchFamily="49" charset="-122"/>
                <a:ea typeface="黑体" panose="02010609060101010101" pitchFamily="49" charset="-122"/>
              </a:rPr>
              <a:t>房价</a:t>
            </a:r>
            <a:r>
              <a:rPr lang="zh-CN" altLang="en-US" sz="1600" dirty="0">
                <a:latin typeface="黑体" panose="02010609060101010101" pitchFamily="49" charset="-122"/>
                <a:ea typeface="黑体" panose="02010609060101010101" pitchFamily="49" charset="-122"/>
              </a:rPr>
              <a:t>过高与户籍壁垒消解了一部分中等收入家庭的收入。</a:t>
            </a: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635" y="4146260"/>
            <a:ext cx="4294905" cy="2134224"/>
          </a:xfrm>
          <a:prstGeom prst="rect">
            <a:avLst/>
          </a:prstGeom>
          <a:ln>
            <a:noFill/>
          </a:ln>
          <a:effectLst>
            <a:outerShdw blurRad="292100" dist="139700" dir="2700000" algn="tl" rotWithShape="0">
              <a:srgbClr val="333333">
                <a:alpha val="65000"/>
              </a:srgbClr>
            </a:outerShdw>
          </a:effectLst>
        </p:spPr>
      </p:pic>
      <p:pic>
        <p:nvPicPr>
          <p:cNvPr id="15" name="图片 14"/>
          <p:cNvPicPr>
            <a:picLocks noChangeAspect="1"/>
          </p:cNvPicPr>
          <p:nvPr/>
        </p:nvPicPr>
        <p:blipFill rotWithShape="1">
          <a:blip r:embed="rId3" cstate="print">
            <a:extLst>
              <a:ext uri="{28A0092B-C50C-407E-A947-70E740481C1C}">
                <a14:useLocalDpi xmlns:a14="http://schemas.microsoft.com/office/drawing/2010/main" val="0"/>
              </a:ext>
            </a:extLst>
          </a:blip>
          <a:srcRect l="13635" r="19445"/>
          <a:stretch/>
        </p:blipFill>
        <p:spPr>
          <a:xfrm>
            <a:off x="4545708" y="4369487"/>
            <a:ext cx="3965194" cy="2255910"/>
          </a:xfrm>
          <a:prstGeom prst="rect">
            <a:avLst/>
          </a:prstGeom>
          <a:ln>
            <a:noFill/>
          </a:ln>
          <a:effectLst>
            <a:outerShdw blurRad="292100" dist="139700" dir="2700000" algn="tl" rotWithShape="0">
              <a:srgbClr val="333333">
                <a:alpha val="65000"/>
              </a:srgbClr>
            </a:outerShdw>
          </a:effectLst>
        </p:spPr>
      </p:pic>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99450" y="4043782"/>
            <a:ext cx="3359150" cy="22367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33419097"/>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50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250"/>
                                        <p:tgtEl>
                                          <p:spTgt spid="25"/>
                                        </p:tgtEl>
                                      </p:cBhvr>
                                    </p:animEffect>
                                  </p:childTnLst>
                                </p:cTn>
                              </p:par>
                            </p:childTnLst>
                          </p:cTn>
                        </p:par>
                        <p:par>
                          <p:cTn id="13" fill="hold">
                            <p:stCondLst>
                              <p:cond delay="1250"/>
                            </p:stCondLst>
                            <p:childTnLst>
                              <p:par>
                                <p:cTn id="14" presetID="10" presetClass="entr" presetSubtype="0" fill="hold" nodeType="afterEffect">
                                  <p:stCondLst>
                                    <p:cond delay="500"/>
                                  </p:stCondLst>
                                  <p:childTnLst>
                                    <p:set>
                                      <p:cBhvr>
                                        <p:cTn id="15" dur="1" fill="hold">
                                          <p:stCondLst>
                                            <p:cond delay="0"/>
                                          </p:stCondLst>
                                        </p:cTn>
                                        <p:tgtEl>
                                          <p:spTgt spid="6">
                                            <p:txEl>
                                              <p:pRg st="0" end="0"/>
                                            </p:txEl>
                                          </p:spTgt>
                                        </p:tgtEl>
                                        <p:attrNameLst>
                                          <p:attrName>style.visibility</p:attrName>
                                        </p:attrNameLst>
                                      </p:cBhvr>
                                      <p:to>
                                        <p:strVal val="visible"/>
                                      </p:to>
                                    </p:set>
                                    <p:animEffect transition="in" filter="fade">
                                      <p:cBhvr>
                                        <p:cTn id="16" dur="250"/>
                                        <p:tgtEl>
                                          <p:spTgt spid="6">
                                            <p:txEl>
                                              <p:pRg st="0" end="0"/>
                                            </p:txEl>
                                          </p:spTgt>
                                        </p:tgtEl>
                                      </p:cBhvr>
                                    </p:animEffect>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250"/>
                                        <p:tgtEl>
                                          <p:spTgt spid="6">
                                            <p:txEl>
                                              <p:pRg st="2" end="2"/>
                                            </p:txEl>
                                          </p:spTgt>
                                        </p:tgtEl>
                                      </p:cBhvr>
                                    </p:animEffect>
                                  </p:childTnLst>
                                </p:cTn>
                              </p:par>
                            </p:childTnLst>
                          </p:cTn>
                        </p:par>
                        <p:par>
                          <p:cTn id="21" fill="hold">
                            <p:stCondLst>
                              <p:cond delay="2250"/>
                            </p:stCondLst>
                            <p:childTnLst>
                              <p:par>
                                <p:cTn id="22" presetID="10" presetClass="entr" presetSubtype="0" fill="hold" nodeType="after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250"/>
                                        <p:tgtEl>
                                          <p:spTgt spid="6">
                                            <p:txEl>
                                              <p:pRg st="4" end="4"/>
                                            </p:txEl>
                                          </p:spTgt>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6">
                                            <p:txEl>
                                              <p:pRg st="6" end="6"/>
                                            </p:txEl>
                                          </p:spTgt>
                                        </p:tgtEl>
                                        <p:attrNameLst>
                                          <p:attrName>style.visibility</p:attrName>
                                        </p:attrNameLst>
                                      </p:cBhvr>
                                      <p:to>
                                        <p:strVal val="visible"/>
                                      </p:to>
                                    </p:set>
                                    <p:animEffect transition="in" filter="fade">
                                      <p:cBhvr>
                                        <p:cTn id="28" dur="250"/>
                                        <p:tgtEl>
                                          <p:spTgt spid="6">
                                            <p:txEl>
                                              <p:pRg st="6" end="6"/>
                                            </p:txEl>
                                          </p:spTgt>
                                        </p:tgtEl>
                                      </p:cBhvr>
                                    </p:animEffect>
                                  </p:childTnLst>
                                </p:cTn>
                              </p:par>
                            </p:childTnLst>
                          </p:cTn>
                        </p:par>
                        <p:par>
                          <p:cTn id="29" fill="hold">
                            <p:stCondLst>
                              <p:cond delay="2750"/>
                            </p:stCondLst>
                            <p:childTnLst>
                              <p:par>
                                <p:cTn id="30" presetID="10" presetClass="entr" presetSubtype="0" fill="hold" nodeType="afterEffect">
                                  <p:stCondLst>
                                    <p:cond delay="50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par>
                          <p:cTn id="33" fill="hold">
                            <p:stCondLst>
                              <p:cond delay="3750"/>
                            </p:stCondLst>
                            <p:childTnLst>
                              <p:par>
                                <p:cTn id="34" presetID="10" presetClass="entr" presetSubtype="0" fill="hold" nodeType="afterEffect">
                                  <p:stCondLst>
                                    <p:cond delay="50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par>
                          <p:cTn id="37" fill="hold">
                            <p:stCondLst>
                              <p:cond delay="4750"/>
                            </p:stCondLst>
                            <p:childTnLst>
                              <p:par>
                                <p:cTn id="38" presetID="10" presetClass="entr" presetSubtype="0" fill="hold" nodeType="afterEffect">
                                  <p:stCondLst>
                                    <p:cond delay="50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787473" y="781782"/>
            <a:ext cx="19606868" cy="564974"/>
          </a:xfrm>
          <a:prstGeom prst="rect">
            <a:avLst/>
          </a:prstGeom>
          <a:solidFill>
            <a:schemeClr val="accent4">
              <a:alpha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矩形 2"/>
          <p:cNvSpPr/>
          <p:nvPr/>
        </p:nvSpPr>
        <p:spPr>
          <a:xfrm>
            <a:off x="838200" y="474372"/>
            <a:ext cx="872384" cy="872384"/>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4400" dirty="0" smtClean="0">
                <a:latin typeface="黑体" panose="02010609060101010101" pitchFamily="49" charset="-122"/>
                <a:ea typeface="黑体" panose="02010609060101010101" pitchFamily="49" charset="-122"/>
              </a:rPr>
              <a:t>04</a:t>
            </a:r>
            <a:endParaRPr lang="zh-CN" altLang="en-US" sz="4400" dirty="0">
              <a:latin typeface="黑体" panose="02010609060101010101" pitchFamily="49" charset="-122"/>
              <a:ea typeface="黑体" panose="02010609060101010101" pitchFamily="49" charset="-122"/>
            </a:endParaRPr>
          </a:p>
        </p:txBody>
      </p:sp>
      <p:sp>
        <p:nvSpPr>
          <p:cNvPr id="4" name="文本框 3"/>
          <p:cNvSpPr txBox="1"/>
          <p:nvPr/>
        </p:nvSpPr>
        <p:spPr>
          <a:xfrm>
            <a:off x="1904221" y="864214"/>
            <a:ext cx="3785379"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面临的挑战</a:t>
            </a:r>
          </a:p>
        </p:txBody>
      </p:sp>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t="4138" b="9886"/>
          <a:stretch/>
        </p:blipFill>
        <p:spPr>
          <a:xfrm>
            <a:off x="1710584" y="1654166"/>
            <a:ext cx="2930973" cy="4479934"/>
          </a:xfrm>
          <a:prstGeom prst="rect">
            <a:avLst/>
          </a:prstGeom>
          <a:ln>
            <a:noFill/>
          </a:ln>
          <a:effectLst>
            <a:outerShdw blurRad="292100" dist="139700" dir="2700000" algn="tl" rotWithShape="0">
              <a:srgbClr val="333333">
                <a:alpha val="65000"/>
              </a:srgbClr>
            </a:outerShdw>
          </a:effectLst>
        </p:spPr>
      </p:pic>
      <p:sp>
        <p:nvSpPr>
          <p:cNvPr id="7" name="文本框 6"/>
          <p:cNvSpPr txBox="1"/>
          <p:nvPr/>
        </p:nvSpPr>
        <p:spPr>
          <a:xfrm>
            <a:off x="6414193" y="3063136"/>
            <a:ext cx="4185761" cy="830997"/>
          </a:xfrm>
          <a:prstGeom prst="rect">
            <a:avLst/>
          </a:prstGeom>
          <a:noFill/>
        </p:spPr>
        <p:txBody>
          <a:bodyPr wrap="none" rtlCol="0">
            <a:spAutoFit/>
          </a:bodyPr>
          <a:lstStyle/>
          <a:p>
            <a:r>
              <a:rPr lang="zh-CN" altLang="en-US" sz="2400" dirty="0" smtClean="0">
                <a:latin typeface="黑体" panose="02010609060101010101" pitchFamily="49" charset="-122"/>
                <a:ea typeface="黑体" panose="02010609060101010101" pitchFamily="49" charset="-122"/>
              </a:rPr>
              <a:t>人民日报</a:t>
            </a:r>
            <a:r>
              <a:rPr lang="en-US" altLang="zh-CN" sz="2400" dirty="0" smtClean="0">
                <a:latin typeface="黑体" panose="02010609060101010101" pitchFamily="49" charset="-122"/>
                <a:ea typeface="黑体" panose="02010609060101010101" pitchFamily="49" charset="-122"/>
              </a:rPr>
              <a:t>4</a:t>
            </a:r>
            <a:r>
              <a:rPr lang="zh-CN" altLang="en-US" sz="2400" dirty="0" smtClean="0">
                <a:latin typeface="黑体" panose="02010609060101010101" pitchFamily="49" charset="-122"/>
                <a:ea typeface="黑体" panose="02010609060101010101" pitchFamily="49" charset="-122"/>
              </a:rPr>
              <a:t>月</a:t>
            </a:r>
            <a:r>
              <a:rPr lang="en-US" altLang="zh-CN" sz="2400" dirty="0" smtClean="0">
                <a:latin typeface="黑体" panose="02010609060101010101" pitchFamily="49" charset="-122"/>
                <a:ea typeface="黑体" panose="02010609060101010101" pitchFamily="49" charset="-122"/>
              </a:rPr>
              <a:t>12</a:t>
            </a:r>
            <a:r>
              <a:rPr lang="zh-CN" altLang="en-US" sz="2400" dirty="0" smtClean="0">
                <a:latin typeface="黑体" panose="02010609060101010101" pitchFamily="49" charset="-122"/>
                <a:ea typeface="黑体" panose="02010609060101010101" pitchFamily="49" charset="-122"/>
              </a:rPr>
              <a:t>日发文：</a:t>
            </a:r>
            <a:endParaRPr lang="en-US" altLang="zh-CN" sz="2400" dirty="0" smtClean="0">
              <a:latin typeface="黑体" panose="02010609060101010101" pitchFamily="49" charset="-122"/>
              <a:ea typeface="黑体" panose="02010609060101010101" pitchFamily="49" charset="-122"/>
            </a:endParaRPr>
          </a:p>
          <a:p>
            <a:r>
              <a:rPr lang="zh-CN" altLang="en-US" sz="2400" dirty="0" smtClean="0">
                <a:latin typeface="黑体" panose="02010609060101010101" pitchFamily="49" charset="-122"/>
                <a:ea typeface="黑体" panose="02010609060101010101" pitchFamily="49" charset="-122"/>
              </a:rPr>
              <a:t>“阶级固化”的论调不能成立</a:t>
            </a:r>
            <a:endParaRPr lang="zh-CN" altLang="en-US" sz="2400" dirty="0">
              <a:latin typeface="黑体" panose="02010609060101010101" pitchFamily="49" charset="-122"/>
              <a:ea typeface="黑体" panose="02010609060101010101" pitchFamily="49" charset="-122"/>
            </a:endParaRPr>
          </a:p>
        </p:txBody>
      </p:sp>
      <p:sp>
        <p:nvSpPr>
          <p:cNvPr id="9" name="矩形 8"/>
          <p:cNvSpPr/>
          <p:nvPr/>
        </p:nvSpPr>
        <p:spPr>
          <a:xfrm>
            <a:off x="6227379" y="3078902"/>
            <a:ext cx="186814" cy="830997"/>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7102001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1+#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67757" y="-9945461"/>
            <a:ext cx="4628243" cy="9767856"/>
          </a:xfrm>
          <a:prstGeom prst="rect">
            <a:avLst/>
          </a:prstGeom>
          <a:solidFill>
            <a:schemeClr val="accent4">
              <a:alpha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矩形 2"/>
          <p:cNvSpPr/>
          <p:nvPr/>
        </p:nvSpPr>
        <p:spPr>
          <a:xfrm>
            <a:off x="6096001" y="7212239"/>
            <a:ext cx="4610100" cy="9767856"/>
          </a:xfrm>
          <a:prstGeom prst="rect">
            <a:avLst/>
          </a:prstGeom>
          <a:solidFill>
            <a:schemeClr val="accent4">
              <a:alpha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cxnSp>
        <p:nvCxnSpPr>
          <p:cNvPr id="5" name="直接连接符 4"/>
          <p:cNvCxnSpPr/>
          <p:nvPr/>
        </p:nvCxnSpPr>
        <p:spPr>
          <a:xfrm>
            <a:off x="6096000" y="1765300"/>
            <a:ext cx="0" cy="2159000"/>
          </a:xfrm>
          <a:prstGeom prst="line">
            <a:avLst/>
          </a:prstGeom>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3781878" y="1981200"/>
            <a:ext cx="2057400" cy="584775"/>
          </a:xfrm>
          <a:prstGeom prst="rect">
            <a:avLst/>
          </a:prstGeom>
          <a:noFill/>
        </p:spPr>
        <p:txBody>
          <a:bodyPr wrap="square" rtlCol="0">
            <a:spAutoFit/>
          </a:bodyPr>
          <a:lstStyle/>
          <a:p>
            <a:pPr algn="r"/>
            <a:r>
              <a:rPr lang="zh-CN" altLang="en-US" sz="3200" dirty="0" smtClean="0">
                <a:latin typeface="黑体" panose="02010609060101010101" pitchFamily="49" charset="-122"/>
                <a:ea typeface="黑体" panose="02010609060101010101" pitchFamily="49" charset="-122"/>
              </a:rPr>
              <a:t>感谢观看</a:t>
            </a:r>
            <a:endParaRPr lang="zh-CN" altLang="en-US" sz="3200" dirty="0">
              <a:latin typeface="黑体" panose="02010609060101010101" pitchFamily="49" charset="-122"/>
              <a:ea typeface="黑体" panose="02010609060101010101" pitchFamily="49" charset="-122"/>
            </a:endParaRPr>
          </a:p>
        </p:txBody>
      </p:sp>
      <p:sp>
        <p:nvSpPr>
          <p:cNvPr id="8" name="文本框 7"/>
          <p:cNvSpPr txBox="1"/>
          <p:nvPr/>
        </p:nvSpPr>
        <p:spPr>
          <a:xfrm>
            <a:off x="6352723" y="2565975"/>
            <a:ext cx="3553277" cy="1200329"/>
          </a:xfrm>
          <a:prstGeom prst="rect">
            <a:avLst/>
          </a:prstGeom>
          <a:noFill/>
        </p:spPr>
        <p:txBody>
          <a:bodyPr wrap="square" rtlCol="0">
            <a:spAutoFit/>
          </a:bodyPr>
          <a:lstStyle/>
          <a:p>
            <a:r>
              <a:rPr lang="zh-CN" altLang="en-US" sz="2400" dirty="0" smtClean="0">
                <a:latin typeface="黑体" panose="02010609060101010101" pitchFamily="49" charset="-122"/>
                <a:ea typeface="黑体" panose="02010609060101010101" pitchFamily="49" charset="-122"/>
              </a:rPr>
              <a:t>第</a:t>
            </a:r>
            <a:r>
              <a:rPr lang="en-US" altLang="zh-CN" sz="2400" dirty="0" smtClean="0">
                <a:latin typeface="黑体" panose="02010609060101010101" pitchFamily="49" charset="-122"/>
                <a:ea typeface="黑体" panose="02010609060101010101" pitchFamily="49" charset="-122"/>
              </a:rPr>
              <a:t>21</a:t>
            </a:r>
            <a:r>
              <a:rPr lang="zh-CN" altLang="en-US" sz="2400" dirty="0" smtClean="0">
                <a:latin typeface="黑体" panose="02010609060101010101" pitchFamily="49" charset="-122"/>
                <a:ea typeface="黑体" panose="02010609060101010101" pitchFamily="49" charset="-122"/>
              </a:rPr>
              <a:t>小组</a:t>
            </a:r>
            <a:endParaRPr lang="en-US" altLang="zh-CN" sz="2400" dirty="0" smtClean="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扩大中等收入群体的</a:t>
            </a:r>
          </a:p>
          <a:p>
            <a:r>
              <a:rPr lang="zh-CN" altLang="en-US" sz="2400" dirty="0">
                <a:latin typeface="黑体" panose="02010609060101010101" pitchFamily="49" charset="-122"/>
                <a:ea typeface="黑体" panose="02010609060101010101" pitchFamily="49" charset="-122"/>
              </a:rPr>
              <a:t>途径</a:t>
            </a:r>
            <a:r>
              <a:rPr lang="zh-CN" altLang="en-US" sz="2400" dirty="0" smtClean="0">
                <a:latin typeface="黑体" panose="02010609060101010101" pitchFamily="49" charset="-122"/>
                <a:ea typeface="黑体" panose="02010609060101010101" pitchFamily="49" charset="-122"/>
              </a:rPr>
              <a:t>探究</a:t>
            </a:r>
            <a:endParaRPr lang="zh-CN" altLang="en-US" sz="2400" dirty="0">
              <a:latin typeface="黑体" panose="02010609060101010101" pitchFamily="49" charset="-122"/>
              <a:ea typeface="黑体" panose="02010609060101010101" pitchFamily="49" charset="-122"/>
            </a:endParaRPr>
          </a:p>
        </p:txBody>
      </p:sp>
      <p:sp>
        <p:nvSpPr>
          <p:cNvPr id="9" name="文本框 8"/>
          <p:cNvSpPr txBox="1"/>
          <p:nvPr/>
        </p:nvSpPr>
        <p:spPr>
          <a:xfrm>
            <a:off x="4254500" y="4348345"/>
            <a:ext cx="3683000" cy="1569660"/>
          </a:xfrm>
          <a:prstGeom prst="rect">
            <a:avLst/>
          </a:prstGeom>
          <a:noFill/>
        </p:spPr>
        <p:txBody>
          <a:bodyPr wrap="square" rtlCol="0">
            <a:spAutoFit/>
          </a:bodyPr>
          <a:lstStyle/>
          <a:p>
            <a:pPr algn="ctr">
              <a:lnSpc>
                <a:spcPct val="150000"/>
              </a:lnSpc>
            </a:pPr>
            <a:r>
              <a:rPr lang="zh-CN" altLang="en-US" sz="1600" dirty="0" smtClean="0">
                <a:latin typeface="黑体" panose="02010609060101010101" pitchFamily="49" charset="-122"/>
                <a:ea typeface="黑体" panose="02010609060101010101" pitchFamily="49" charset="-122"/>
              </a:rPr>
              <a:t>组长  黄靖</a:t>
            </a:r>
            <a:endParaRPr lang="en-US" altLang="zh-CN" sz="1600" dirty="0" smtClean="0">
              <a:latin typeface="黑体" panose="02010609060101010101" pitchFamily="49" charset="-122"/>
              <a:ea typeface="黑体" panose="02010609060101010101" pitchFamily="49" charset="-122"/>
            </a:endParaRPr>
          </a:p>
          <a:p>
            <a:pPr algn="ctr">
              <a:lnSpc>
                <a:spcPct val="150000"/>
              </a:lnSpc>
            </a:pPr>
            <a:r>
              <a:rPr lang="zh-CN" altLang="en-US" sz="1600" dirty="0" smtClean="0">
                <a:latin typeface="黑体" panose="02010609060101010101" pitchFamily="49" charset="-122"/>
                <a:ea typeface="黑体" panose="02010609060101010101" pitchFamily="49" charset="-122"/>
              </a:rPr>
              <a:t>资料收集</a:t>
            </a:r>
            <a:endParaRPr lang="en-US" altLang="zh-CN" sz="1600" dirty="0" smtClean="0">
              <a:latin typeface="黑体" panose="02010609060101010101" pitchFamily="49" charset="-122"/>
              <a:ea typeface="黑体" panose="02010609060101010101" pitchFamily="49" charset="-122"/>
            </a:endParaRPr>
          </a:p>
          <a:p>
            <a:pPr algn="ctr">
              <a:lnSpc>
                <a:spcPct val="150000"/>
              </a:lnSpc>
            </a:pPr>
            <a:r>
              <a:rPr lang="zh-CN" altLang="en-US" sz="1600" dirty="0" smtClean="0">
                <a:latin typeface="黑体" panose="02010609060101010101" pitchFamily="49" charset="-122"/>
                <a:ea typeface="黑体" panose="02010609060101010101" pitchFamily="49" charset="-122"/>
              </a:rPr>
              <a:t>黄靖 周朋博 张曾鋆 徐爱雯</a:t>
            </a:r>
            <a:endParaRPr lang="en-US" altLang="zh-CN" sz="1600" dirty="0" smtClean="0">
              <a:latin typeface="黑体" panose="02010609060101010101" pitchFamily="49" charset="-122"/>
              <a:ea typeface="黑体" panose="02010609060101010101" pitchFamily="49" charset="-122"/>
            </a:endParaRPr>
          </a:p>
          <a:p>
            <a:pPr algn="ctr">
              <a:lnSpc>
                <a:spcPct val="150000"/>
              </a:lnSpc>
            </a:pPr>
            <a:r>
              <a:rPr lang="en-US" altLang="zh-CN" sz="1600" dirty="0" smtClean="0">
                <a:latin typeface="黑体" panose="02010609060101010101" pitchFamily="49" charset="-122"/>
                <a:ea typeface="黑体" panose="02010609060101010101" pitchFamily="49" charset="-122"/>
              </a:rPr>
              <a:t>PPT</a:t>
            </a:r>
            <a:r>
              <a:rPr lang="zh-CN" altLang="en-US" sz="1600" dirty="0" smtClean="0">
                <a:latin typeface="黑体" panose="02010609060101010101" pitchFamily="49" charset="-122"/>
                <a:ea typeface="黑体" panose="02010609060101010101" pitchFamily="49" charset="-122"/>
              </a:rPr>
              <a:t>制作  彭嘉辉</a:t>
            </a:r>
            <a:endParaRPr lang="en-US" altLang="zh-CN" sz="1600" dirty="0" smtClean="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037114292"/>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2" presetClass="entr" presetSubtype="1" decel="100000" fill="hold" grpId="0" nodeType="withEffect">
                                  <p:stCondLst>
                                    <p:cond delay="25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0-#ppt_h/2"/>
                                          </p:val>
                                        </p:tav>
                                        <p:tav tm="100000">
                                          <p:val>
                                            <p:strVal val="#ppt_y"/>
                                          </p:val>
                                        </p:tav>
                                      </p:tavLst>
                                    </p:anim>
                                  </p:childTnLst>
                                </p:cTn>
                              </p:par>
                              <p:par>
                                <p:cTn id="16" presetID="10" presetClass="entr" presetSubtype="0" fill="hold" grpId="0" nodeType="withEffect">
                                  <p:stCondLst>
                                    <p:cond delay="45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950"/>
                            </p:stCondLst>
                            <p:childTnLst>
                              <p:par>
                                <p:cTn id="20" presetID="10" presetClass="entr" presetSubtype="0" fill="hold" nodeType="afterEffect">
                                  <p:stCondLst>
                                    <p:cond delay="25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fade">
                                      <p:cBhvr>
                                        <p:cTn id="22" dur="250"/>
                                        <p:tgtEl>
                                          <p:spTgt spid="9">
                                            <p:txEl>
                                              <p:pRg st="0" end="0"/>
                                            </p:txEl>
                                          </p:spTgt>
                                        </p:tgtEl>
                                      </p:cBhvr>
                                    </p:animEffect>
                                  </p:childTnLst>
                                </p:cTn>
                              </p:par>
                            </p:childTnLst>
                          </p:cTn>
                        </p:par>
                        <p:par>
                          <p:cTn id="23" fill="hold">
                            <p:stCondLst>
                              <p:cond delay="1450"/>
                            </p:stCondLst>
                            <p:childTnLst>
                              <p:par>
                                <p:cTn id="24" presetID="10" presetClass="entr" presetSubtype="0" fill="hold" nodeType="afterEffect">
                                  <p:stCondLst>
                                    <p:cond delay="0"/>
                                  </p:stCondLst>
                                  <p:childTnLst>
                                    <p:set>
                                      <p:cBhvr>
                                        <p:cTn id="25" dur="1" fill="hold">
                                          <p:stCondLst>
                                            <p:cond delay="0"/>
                                          </p:stCondLst>
                                        </p:cTn>
                                        <p:tgtEl>
                                          <p:spTgt spid="9">
                                            <p:txEl>
                                              <p:pRg st="1" end="1"/>
                                            </p:txEl>
                                          </p:spTgt>
                                        </p:tgtEl>
                                        <p:attrNameLst>
                                          <p:attrName>style.visibility</p:attrName>
                                        </p:attrNameLst>
                                      </p:cBhvr>
                                      <p:to>
                                        <p:strVal val="visible"/>
                                      </p:to>
                                    </p:set>
                                    <p:animEffect transition="in" filter="fade">
                                      <p:cBhvr>
                                        <p:cTn id="26" dur="250"/>
                                        <p:tgtEl>
                                          <p:spTgt spid="9">
                                            <p:txEl>
                                              <p:pRg st="1" end="1"/>
                                            </p:txEl>
                                          </p:spTgt>
                                        </p:tgtEl>
                                      </p:cBhvr>
                                    </p:animEffect>
                                  </p:childTnLst>
                                </p:cTn>
                              </p:par>
                            </p:childTnLst>
                          </p:cTn>
                        </p:par>
                        <p:par>
                          <p:cTn id="27" fill="hold">
                            <p:stCondLst>
                              <p:cond delay="1700"/>
                            </p:stCondLst>
                            <p:childTnLst>
                              <p:par>
                                <p:cTn id="28" presetID="10" presetClass="entr" presetSubtype="0" fill="hold" nodeType="afterEffect">
                                  <p:stCondLst>
                                    <p:cond delay="0"/>
                                  </p:stCondLst>
                                  <p:childTnLst>
                                    <p:set>
                                      <p:cBhvr>
                                        <p:cTn id="29" dur="1" fill="hold">
                                          <p:stCondLst>
                                            <p:cond delay="0"/>
                                          </p:stCondLst>
                                        </p:cTn>
                                        <p:tgtEl>
                                          <p:spTgt spid="9">
                                            <p:txEl>
                                              <p:pRg st="2" end="2"/>
                                            </p:txEl>
                                          </p:spTgt>
                                        </p:tgtEl>
                                        <p:attrNameLst>
                                          <p:attrName>style.visibility</p:attrName>
                                        </p:attrNameLst>
                                      </p:cBhvr>
                                      <p:to>
                                        <p:strVal val="visible"/>
                                      </p:to>
                                    </p:set>
                                    <p:animEffect transition="in" filter="fade">
                                      <p:cBhvr>
                                        <p:cTn id="30" dur="250"/>
                                        <p:tgtEl>
                                          <p:spTgt spid="9">
                                            <p:txEl>
                                              <p:pRg st="2" end="2"/>
                                            </p:txEl>
                                          </p:spTgt>
                                        </p:tgtEl>
                                      </p:cBhvr>
                                    </p:animEffect>
                                  </p:childTnLst>
                                </p:cTn>
                              </p:par>
                            </p:childTnLst>
                          </p:cTn>
                        </p:par>
                        <p:par>
                          <p:cTn id="31" fill="hold">
                            <p:stCondLst>
                              <p:cond delay="1950"/>
                            </p:stCondLst>
                            <p:childTnLst>
                              <p:par>
                                <p:cTn id="32" presetID="10" presetClass="entr" presetSubtype="0" fill="hold" nodeType="afterEffect">
                                  <p:stCondLst>
                                    <p:cond delay="0"/>
                                  </p:stCondLst>
                                  <p:childTnLst>
                                    <p:set>
                                      <p:cBhvr>
                                        <p:cTn id="33" dur="1" fill="hold">
                                          <p:stCondLst>
                                            <p:cond delay="0"/>
                                          </p:stCondLst>
                                        </p:cTn>
                                        <p:tgtEl>
                                          <p:spTgt spid="9">
                                            <p:txEl>
                                              <p:pRg st="3" end="3"/>
                                            </p:txEl>
                                          </p:spTgt>
                                        </p:tgtEl>
                                        <p:attrNameLst>
                                          <p:attrName>style.visibility</p:attrName>
                                        </p:attrNameLst>
                                      </p:cBhvr>
                                      <p:to>
                                        <p:strVal val="visible"/>
                                      </p:to>
                                    </p:set>
                                    <p:animEffect transition="in" filter="fade">
                                      <p:cBhvr>
                                        <p:cTn id="34" dur="25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89500" y="5981700"/>
            <a:ext cx="2413000" cy="369332"/>
          </a:xfrm>
          <a:prstGeom prst="rect">
            <a:avLst/>
          </a:prstGeom>
          <a:noFill/>
        </p:spPr>
        <p:txBody>
          <a:bodyPr wrap="square" rtlCol="0">
            <a:spAutoFit/>
          </a:bodyPr>
          <a:lstStyle/>
          <a:p>
            <a:pPr algn="ctr"/>
            <a:r>
              <a:rPr lang="zh-CN" altLang="en-US" dirty="0" smtClean="0">
                <a:latin typeface="黑体" panose="02010609060101010101" pitchFamily="49" charset="-122"/>
                <a:ea typeface="黑体" panose="02010609060101010101" pitchFamily="49" charset="-122"/>
              </a:rPr>
              <a:t>请按</a:t>
            </a:r>
            <a:r>
              <a:rPr lang="en-US" altLang="zh-CN" dirty="0" smtClean="0">
                <a:latin typeface="黑体" panose="02010609060101010101" pitchFamily="49" charset="-122"/>
                <a:ea typeface="黑体" panose="02010609060101010101" pitchFamily="49" charset="-122"/>
              </a:rPr>
              <a:t>ESC</a:t>
            </a:r>
            <a:r>
              <a:rPr lang="zh-CN" altLang="en-US" dirty="0" smtClean="0">
                <a:latin typeface="黑体" panose="02010609060101010101" pitchFamily="49" charset="-122"/>
                <a:ea typeface="黑体" panose="02010609060101010101" pitchFamily="49" charset="-122"/>
              </a:rPr>
              <a:t>键退出放映</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522984621"/>
      </p:ext>
    </p:extLst>
  </p:cSld>
  <p:clrMapOvr>
    <a:masterClrMapping/>
  </p:clrMapOvr>
  <p:transition spd="slow">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937858" y="2341991"/>
            <a:ext cx="301214" cy="2557519"/>
          </a:xfrm>
          <a:prstGeom prst="rect">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4" name="矩形 23"/>
          <p:cNvSpPr/>
          <p:nvPr/>
        </p:nvSpPr>
        <p:spPr>
          <a:xfrm>
            <a:off x="1239072" y="2341991"/>
            <a:ext cx="7758009" cy="2557519"/>
          </a:xfrm>
          <a:prstGeom prst="rect">
            <a:avLst/>
          </a:prstGeom>
          <a:gradFill flip="none" rotWithShape="1">
            <a:gsLst>
              <a:gs pos="0">
                <a:schemeClr val="accent2">
                  <a:lumMod val="5000"/>
                  <a:lumOff val="95000"/>
                </a:schemeClr>
              </a:gs>
              <a:gs pos="100000">
                <a:schemeClr val="accent2">
                  <a:lumMod val="30000"/>
                  <a:lumOff val="70000"/>
                </a:schemeClr>
              </a:gs>
            </a:gsLst>
            <a:lin ang="1080000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5" name="矩形 4"/>
          <p:cNvSpPr/>
          <p:nvPr/>
        </p:nvSpPr>
        <p:spPr>
          <a:xfrm>
            <a:off x="-13787473" y="781782"/>
            <a:ext cx="19606868" cy="564974"/>
          </a:xfrm>
          <a:prstGeom prst="rect">
            <a:avLst/>
          </a:prstGeom>
          <a:solidFill>
            <a:schemeClr val="accent4">
              <a:alpha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 name="矩形 3"/>
          <p:cNvSpPr/>
          <p:nvPr/>
        </p:nvSpPr>
        <p:spPr>
          <a:xfrm>
            <a:off x="838200" y="474372"/>
            <a:ext cx="872384" cy="872384"/>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4400" dirty="0" smtClean="0"/>
              <a:t>01</a:t>
            </a:r>
            <a:endParaRPr lang="zh-CN" altLang="en-US" sz="4400" dirty="0"/>
          </a:p>
        </p:txBody>
      </p:sp>
      <p:sp>
        <p:nvSpPr>
          <p:cNvPr id="6" name="文本框 5"/>
          <p:cNvSpPr txBox="1"/>
          <p:nvPr/>
        </p:nvSpPr>
        <p:spPr>
          <a:xfrm>
            <a:off x="1904221" y="864214"/>
            <a:ext cx="2904447"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中等收入群体是什么</a:t>
            </a:r>
          </a:p>
        </p:txBody>
      </p:sp>
      <p:sp>
        <p:nvSpPr>
          <p:cNvPr id="7" name="矩形 6"/>
          <p:cNvSpPr/>
          <p:nvPr/>
        </p:nvSpPr>
        <p:spPr>
          <a:xfrm>
            <a:off x="5528939" y="1394254"/>
            <a:ext cx="301214" cy="1455738"/>
          </a:xfrm>
          <a:prstGeom prst="rect">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8" name="矩形 7"/>
          <p:cNvSpPr/>
          <p:nvPr/>
        </p:nvSpPr>
        <p:spPr>
          <a:xfrm>
            <a:off x="5819395" y="1394254"/>
            <a:ext cx="5766100" cy="1455738"/>
          </a:xfrm>
          <a:prstGeom prst="rect">
            <a:avLst/>
          </a:prstGeom>
          <a:gradFill flip="none" rotWithShape="1">
            <a:gsLst>
              <a:gs pos="0">
                <a:schemeClr val="accent1">
                  <a:lumMod val="5000"/>
                  <a:lumOff val="95000"/>
                </a:schemeClr>
              </a:gs>
              <a:gs pos="100000">
                <a:schemeClr val="accent1">
                  <a:lumMod val="30000"/>
                  <a:lumOff val="70000"/>
                </a:schemeClr>
              </a:gs>
            </a:gsLst>
            <a:lin ang="1080000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9" name="文本框 8"/>
          <p:cNvSpPr txBox="1"/>
          <p:nvPr/>
        </p:nvSpPr>
        <p:spPr>
          <a:xfrm>
            <a:off x="6007654" y="1660458"/>
            <a:ext cx="5400339" cy="923330"/>
          </a:xfrm>
          <a:prstGeom prst="rect">
            <a:avLst/>
          </a:prstGeom>
          <a:noFill/>
        </p:spPr>
        <p:txBody>
          <a:bodyPr wrap="square" rtlCol="0">
            <a:spAutoFit/>
          </a:bodyPr>
          <a:lstStyle/>
          <a:p>
            <a:r>
              <a:rPr lang="zh-CN" altLang="zh-CN" dirty="0">
                <a:latin typeface="黑体" panose="02010609060101010101" pitchFamily="49" charset="-122"/>
                <a:ea typeface="黑体" panose="02010609060101010101" pitchFamily="49" charset="-122"/>
              </a:rPr>
              <a:t>苏</a:t>
            </a:r>
            <a:r>
              <a:rPr lang="zh-CN" altLang="zh-CN" dirty="0" smtClean="0">
                <a:latin typeface="黑体" panose="02010609060101010101" pitchFamily="49" charset="-122"/>
                <a:ea typeface="黑体" panose="02010609060101010101" pitchFamily="49" charset="-122"/>
              </a:rPr>
              <a:t>海南</a:t>
            </a:r>
            <a:r>
              <a:rPr lang="zh-CN" altLang="en-US" dirty="0" smtClean="0">
                <a:latin typeface="黑体" panose="02010609060101010101" pitchFamily="49" charset="-122"/>
                <a:ea typeface="黑体" panose="02010609060101010101" pitchFamily="49" charset="-122"/>
              </a:rPr>
              <a:t>：</a:t>
            </a:r>
            <a:endParaRPr lang="en-US" altLang="zh-CN" dirty="0" smtClean="0">
              <a:latin typeface="黑体" panose="02010609060101010101" pitchFamily="49" charset="-122"/>
              <a:ea typeface="黑体" panose="02010609060101010101" pitchFamily="49" charset="-122"/>
            </a:endParaRPr>
          </a:p>
          <a:p>
            <a:r>
              <a:rPr lang="zh-CN" altLang="zh-CN" dirty="0" smtClean="0">
                <a:latin typeface="黑体" panose="02010609060101010101" pitchFamily="49" charset="-122"/>
                <a:ea typeface="黑体" panose="02010609060101010101" pitchFamily="49" charset="-122"/>
              </a:rPr>
              <a:t>建议</a:t>
            </a:r>
            <a:r>
              <a:rPr lang="zh-CN" altLang="zh-CN" dirty="0">
                <a:latin typeface="黑体" panose="02010609060101010101" pitchFamily="49" charset="-122"/>
                <a:ea typeface="黑体" panose="02010609060101010101" pitchFamily="49" charset="-122"/>
              </a:rPr>
              <a:t>将我国中等收入标准界定在家庭年收入</a:t>
            </a:r>
            <a:r>
              <a:rPr lang="en-US" altLang="zh-CN" dirty="0">
                <a:latin typeface="黑体" panose="02010609060101010101" pitchFamily="49" charset="-122"/>
                <a:ea typeface="黑体" panose="02010609060101010101" pitchFamily="49" charset="-122"/>
              </a:rPr>
              <a:t>6-12</a:t>
            </a:r>
            <a:r>
              <a:rPr lang="zh-CN" altLang="zh-CN" dirty="0">
                <a:latin typeface="黑体" panose="02010609060101010101" pitchFamily="49" charset="-122"/>
                <a:ea typeface="黑体" panose="02010609060101010101" pitchFamily="49" charset="-122"/>
              </a:rPr>
              <a:t>万元左右（相当于近</a:t>
            </a:r>
            <a:r>
              <a:rPr lang="en-US" altLang="zh-CN" dirty="0">
                <a:latin typeface="黑体" panose="02010609060101010101" pitchFamily="49" charset="-122"/>
                <a:ea typeface="黑体" panose="02010609060101010101" pitchFamily="49" charset="-122"/>
              </a:rPr>
              <a:t>10000</a:t>
            </a:r>
            <a:r>
              <a:rPr lang="zh-CN" altLang="zh-CN" dirty="0">
                <a:latin typeface="黑体" panose="02010609060101010101" pitchFamily="49" charset="-122"/>
                <a:ea typeface="黑体" panose="02010609060101010101" pitchFamily="49" charset="-122"/>
              </a:rPr>
              <a:t>美元</a:t>
            </a:r>
            <a:r>
              <a:rPr lang="en-US" altLang="zh-CN" dirty="0">
                <a:latin typeface="黑体" panose="02010609060101010101" pitchFamily="49" charset="-122"/>
                <a:ea typeface="黑体" panose="02010609060101010101" pitchFamily="49" charset="-122"/>
              </a:rPr>
              <a:t>—18000</a:t>
            </a:r>
            <a:r>
              <a:rPr lang="zh-CN" altLang="zh-CN" dirty="0">
                <a:latin typeface="黑体" panose="02010609060101010101" pitchFamily="49" charset="-122"/>
                <a:ea typeface="黑体" panose="02010609060101010101" pitchFamily="49" charset="-122"/>
              </a:rPr>
              <a:t>美元左右）。</a:t>
            </a:r>
            <a:endParaRPr lang="zh-CN" altLang="en-US" dirty="0">
              <a:latin typeface="黑体" panose="02010609060101010101" pitchFamily="49" charset="-122"/>
              <a:ea typeface="黑体" panose="02010609060101010101" pitchFamily="49" charset="-122"/>
            </a:endParaRPr>
          </a:p>
        </p:txBody>
      </p:sp>
      <p:sp>
        <p:nvSpPr>
          <p:cNvPr id="16" name="矩形 15"/>
          <p:cNvSpPr/>
          <p:nvPr/>
        </p:nvSpPr>
        <p:spPr>
          <a:xfrm>
            <a:off x="1810242" y="3501749"/>
            <a:ext cx="1986957" cy="283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867236" y="3501751"/>
            <a:ext cx="1484063" cy="28333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8" name="矩形 17"/>
          <p:cNvSpPr/>
          <p:nvPr/>
        </p:nvSpPr>
        <p:spPr>
          <a:xfrm>
            <a:off x="3805093" y="3501750"/>
            <a:ext cx="1054249" cy="28333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9" name="矩形 18"/>
          <p:cNvSpPr/>
          <p:nvPr/>
        </p:nvSpPr>
        <p:spPr>
          <a:xfrm>
            <a:off x="6351299" y="3501750"/>
            <a:ext cx="2052505" cy="28333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graphicFrame>
        <p:nvGraphicFramePr>
          <p:cNvPr id="20" name="表格 19"/>
          <p:cNvGraphicFramePr>
            <a:graphicFrameLocks noGrp="1"/>
          </p:cNvGraphicFramePr>
          <p:nvPr>
            <p:extLst>
              <p:ext uri="{D42A27DB-BD31-4B8C-83A1-F6EECF244321}">
                <p14:modId xmlns:p14="http://schemas.microsoft.com/office/powerpoint/2010/main" val="351878925"/>
              </p:ext>
            </p:extLst>
          </p:nvPr>
        </p:nvGraphicFramePr>
        <p:xfrm>
          <a:off x="3379881" y="3130908"/>
          <a:ext cx="3627200" cy="370840"/>
        </p:xfrm>
        <a:graphic>
          <a:graphicData uri="http://schemas.openxmlformats.org/drawingml/2006/table">
            <a:tbl>
              <a:tblPr firstRow="1" bandRow="1">
                <a:tableStyleId>{2D5ABB26-0587-4C30-8999-92F81FD0307C}</a:tableStyleId>
              </a:tblPr>
              <a:tblGrid>
                <a:gridCol w="839271">
                  <a:extLst>
                    <a:ext uri="{9D8B030D-6E8A-4147-A177-3AD203B41FA5}">
                      <a16:colId xmlns:a16="http://schemas.microsoft.com/office/drawing/2014/main" val="1562189093"/>
                    </a:ext>
                  </a:extLst>
                </a:gridCol>
                <a:gridCol w="208280">
                  <a:extLst>
                    <a:ext uri="{9D8B030D-6E8A-4147-A177-3AD203B41FA5}">
                      <a16:colId xmlns:a16="http://schemas.microsoft.com/office/drawing/2014/main" val="1964978173"/>
                    </a:ext>
                  </a:extLst>
                </a:gridCol>
                <a:gridCol w="871468">
                  <a:extLst>
                    <a:ext uri="{9D8B030D-6E8A-4147-A177-3AD203B41FA5}">
                      <a16:colId xmlns:a16="http://schemas.microsoft.com/office/drawing/2014/main" val="1807150502"/>
                    </a:ext>
                  </a:extLst>
                </a:gridCol>
                <a:gridCol w="452507">
                  <a:extLst>
                    <a:ext uri="{9D8B030D-6E8A-4147-A177-3AD203B41FA5}">
                      <a16:colId xmlns:a16="http://schemas.microsoft.com/office/drawing/2014/main" val="3335176059"/>
                    </a:ext>
                  </a:extLst>
                </a:gridCol>
                <a:gridCol w="1255674">
                  <a:extLst>
                    <a:ext uri="{9D8B030D-6E8A-4147-A177-3AD203B41FA5}">
                      <a16:colId xmlns:a16="http://schemas.microsoft.com/office/drawing/2014/main" val="766831776"/>
                    </a:ext>
                  </a:extLst>
                </a:gridCol>
              </a:tblGrid>
              <a:tr h="370840">
                <a:tc>
                  <a:txBody>
                    <a:bodyPr/>
                    <a:lstStyle/>
                    <a:p>
                      <a:pPr algn="ctr"/>
                      <a:r>
                        <a:rPr lang="en-US" altLang="zh-CN" dirty="0" smtClean="0"/>
                        <a:t>75%</a:t>
                      </a:r>
                      <a:endParaRPr lang="zh-CN" altLang="en-US" dirty="0"/>
                    </a:p>
                  </a:txBody>
                  <a:tcPr/>
                </a:tc>
                <a:tc>
                  <a:txBody>
                    <a:bodyPr/>
                    <a:lstStyle/>
                    <a:p>
                      <a:pPr algn="ctr"/>
                      <a:endParaRPr lang="zh-CN" altLang="en-US" dirty="0"/>
                    </a:p>
                  </a:txBody>
                  <a:tcPr/>
                </a:tc>
                <a:tc>
                  <a:txBody>
                    <a:bodyPr/>
                    <a:lstStyle/>
                    <a:p>
                      <a:pPr algn="ctr"/>
                      <a:r>
                        <a:rPr lang="en-US" altLang="zh-CN" dirty="0" smtClean="0"/>
                        <a:t>125%</a:t>
                      </a:r>
                      <a:endParaRPr lang="zh-CN" altLang="en-US" dirty="0"/>
                    </a:p>
                  </a:txBody>
                  <a:tcPr/>
                </a:tc>
                <a:tc>
                  <a:txBody>
                    <a:bodyPr/>
                    <a:lstStyle/>
                    <a:p>
                      <a:pPr algn="ctr"/>
                      <a:endParaRPr lang="zh-CN" altLang="en-US" dirty="0"/>
                    </a:p>
                  </a:txBody>
                  <a:tcPr/>
                </a:tc>
                <a:tc>
                  <a:txBody>
                    <a:bodyPr/>
                    <a:lstStyle/>
                    <a:p>
                      <a:pPr algn="ctr"/>
                      <a:r>
                        <a:rPr lang="en-US" altLang="zh-CN" dirty="0" smtClean="0"/>
                        <a:t>200%</a:t>
                      </a:r>
                      <a:endParaRPr lang="zh-CN" altLang="en-US" dirty="0"/>
                    </a:p>
                  </a:txBody>
                  <a:tcPr/>
                </a:tc>
                <a:extLst>
                  <a:ext uri="{0D108BD9-81ED-4DB2-BD59-A6C34878D82A}">
                    <a16:rowId xmlns:a16="http://schemas.microsoft.com/office/drawing/2014/main" val="4277847392"/>
                  </a:ext>
                </a:extLst>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1880646108"/>
              </p:ext>
            </p:extLst>
          </p:nvPr>
        </p:nvGraphicFramePr>
        <p:xfrm>
          <a:off x="1810242" y="3911524"/>
          <a:ext cx="6593564" cy="640080"/>
        </p:xfrm>
        <a:graphic>
          <a:graphicData uri="http://schemas.openxmlformats.org/drawingml/2006/table">
            <a:tbl>
              <a:tblPr firstRow="1" bandRow="1">
                <a:tableStyleId>{2D5ABB26-0587-4C30-8999-92F81FD0307C}</a:tableStyleId>
              </a:tblPr>
              <a:tblGrid>
                <a:gridCol w="1821783">
                  <a:extLst>
                    <a:ext uri="{9D8B030D-6E8A-4147-A177-3AD203B41FA5}">
                      <a16:colId xmlns:a16="http://schemas.microsoft.com/office/drawing/2014/main" val="1313084640"/>
                    </a:ext>
                  </a:extLst>
                </a:gridCol>
                <a:gridCol w="1381125">
                  <a:extLst>
                    <a:ext uri="{9D8B030D-6E8A-4147-A177-3AD203B41FA5}">
                      <a16:colId xmlns:a16="http://schemas.microsoft.com/office/drawing/2014/main" val="107206854"/>
                    </a:ext>
                  </a:extLst>
                </a:gridCol>
                <a:gridCol w="1209675">
                  <a:extLst>
                    <a:ext uri="{9D8B030D-6E8A-4147-A177-3AD203B41FA5}">
                      <a16:colId xmlns:a16="http://schemas.microsoft.com/office/drawing/2014/main" val="1960338181"/>
                    </a:ext>
                  </a:extLst>
                </a:gridCol>
                <a:gridCol w="2180981">
                  <a:extLst>
                    <a:ext uri="{9D8B030D-6E8A-4147-A177-3AD203B41FA5}">
                      <a16:colId xmlns:a16="http://schemas.microsoft.com/office/drawing/2014/main" val="4157886696"/>
                    </a:ext>
                  </a:extLst>
                </a:gridCol>
              </a:tblGrid>
              <a:tr h="370840">
                <a:tc>
                  <a:txBody>
                    <a:bodyPr/>
                    <a:lstStyle/>
                    <a:p>
                      <a:pPr algn="ctr"/>
                      <a:r>
                        <a:rPr lang="zh-CN" altLang="zh-CN" sz="1800" kern="1200" dirty="0" smtClean="0">
                          <a:effectLst/>
                          <a:latin typeface="黑体" panose="02010609060101010101" pitchFamily="49" charset="-122"/>
                          <a:ea typeface="黑体" panose="02010609060101010101" pitchFamily="49" charset="-122"/>
                        </a:rPr>
                        <a:t>低收入群体</a:t>
                      </a:r>
                      <a:endParaRPr lang="zh-CN" altLang="en-US" dirty="0">
                        <a:latin typeface="黑体" panose="02010609060101010101" pitchFamily="49" charset="-122"/>
                        <a:ea typeface="黑体" panose="02010609060101010101" pitchFamily="49"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zh-CN" sz="1800" kern="1200" dirty="0" smtClean="0">
                          <a:effectLst/>
                          <a:latin typeface="黑体" panose="02010609060101010101" pitchFamily="49" charset="-122"/>
                          <a:ea typeface="黑体" panose="02010609060101010101" pitchFamily="49" charset="-122"/>
                        </a:rPr>
                        <a:t>中低收入</a:t>
                      </a:r>
                      <a:endParaRPr lang="en-US" altLang="zh-CN" sz="1800" kern="1200" dirty="0" smtClean="0">
                        <a:effectLst/>
                        <a:latin typeface="黑体" panose="02010609060101010101" pitchFamily="49" charset="-122"/>
                        <a:ea typeface="黑体" panose="02010609060101010101" pitchFamily="49"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zh-CN" altLang="zh-CN" sz="1800" kern="1200" dirty="0" smtClean="0">
                          <a:effectLst/>
                          <a:latin typeface="黑体" panose="02010609060101010101" pitchFamily="49" charset="-122"/>
                          <a:ea typeface="黑体" panose="02010609060101010101" pitchFamily="49" charset="-122"/>
                        </a:rPr>
                        <a:t>群体</a:t>
                      </a:r>
                      <a:endParaRPr lang="zh-CN" altLang="en-US" dirty="0">
                        <a:latin typeface="黑体" panose="02010609060101010101" pitchFamily="49" charset="-122"/>
                        <a:ea typeface="黑体" panose="02010609060101010101" pitchFamily="49"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zh-CN" sz="1800" kern="1200" dirty="0" smtClean="0">
                          <a:effectLst/>
                          <a:latin typeface="黑体" panose="02010609060101010101" pitchFamily="49" charset="-122"/>
                          <a:ea typeface="黑体" panose="02010609060101010101" pitchFamily="49" charset="-122"/>
                        </a:rPr>
                        <a:t>中高收入</a:t>
                      </a:r>
                      <a:endParaRPr lang="en-US" altLang="zh-CN" sz="1800" kern="1200" dirty="0" smtClean="0">
                        <a:effectLst/>
                        <a:latin typeface="黑体" panose="02010609060101010101" pitchFamily="49" charset="-122"/>
                        <a:ea typeface="黑体" panose="02010609060101010101" pitchFamily="49"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zh-CN" altLang="zh-CN" sz="1800" kern="1200" dirty="0" smtClean="0">
                          <a:effectLst/>
                          <a:latin typeface="黑体" panose="02010609060101010101" pitchFamily="49" charset="-122"/>
                          <a:ea typeface="黑体" panose="02010609060101010101" pitchFamily="49" charset="-122"/>
                        </a:rPr>
                        <a:t>群体</a:t>
                      </a:r>
                      <a:endParaRPr lang="zh-CN" altLang="en-US" dirty="0">
                        <a:latin typeface="黑体" panose="02010609060101010101" pitchFamily="49" charset="-122"/>
                        <a:ea typeface="黑体" panose="02010609060101010101" pitchFamily="49"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zh-CN" sz="1800" kern="1200" dirty="0" smtClean="0">
                          <a:effectLst/>
                          <a:latin typeface="黑体" panose="02010609060101010101" pitchFamily="49" charset="-122"/>
                          <a:ea typeface="黑体" panose="02010609060101010101" pitchFamily="49" charset="-122"/>
                        </a:rPr>
                        <a:t>高收入群体</a:t>
                      </a:r>
                      <a:endParaRPr lang="zh-CN" altLang="en-US" dirty="0" smtClean="0">
                        <a:latin typeface="黑体" panose="02010609060101010101" pitchFamily="49" charset="-122"/>
                        <a:ea typeface="黑体" panose="02010609060101010101" pitchFamily="49" charset="-122"/>
                      </a:endParaRPr>
                    </a:p>
                    <a:p>
                      <a:pPr algn="ctr"/>
                      <a:endParaRPr lang="zh-CN" altLang="en-US"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4074137561"/>
                  </a:ext>
                </a:extLst>
              </a:tr>
            </a:tbl>
          </a:graphicData>
        </a:graphic>
      </p:graphicFrame>
      <p:sp>
        <p:nvSpPr>
          <p:cNvPr id="25" name="文本框 24"/>
          <p:cNvSpPr txBox="1"/>
          <p:nvPr/>
        </p:nvSpPr>
        <p:spPr>
          <a:xfrm>
            <a:off x="1378473" y="2529533"/>
            <a:ext cx="3007275" cy="369332"/>
          </a:xfrm>
          <a:prstGeom prst="rect">
            <a:avLst/>
          </a:prstGeom>
          <a:noFill/>
        </p:spPr>
        <p:txBody>
          <a:bodyPr wrap="square" rtlCol="0">
            <a:spAutoFit/>
          </a:bodyPr>
          <a:lstStyle/>
          <a:p>
            <a:r>
              <a:rPr lang="zh-CN" altLang="zh-CN" dirty="0">
                <a:latin typeface="黑体" panose="02010609060101010101" pitchFamily="49" charset="-122"/>
                <a:ea typeface="黑体" panose="02010609060101010101" pitchFamily="49" charset="-122"/>
              </a:rPr>
              <a:t>中国</a:t>
            </a:r>
            <a:r>
              <a:rPr lang="zh-CN" altLang="zh-CN" dirty="0" smtClean="0">
                <a:latin typeface="黑体" panose="02010609060101010101" pitchFamily="49" charset="-122"/>
                <a:ea typeface="黑体" panose="02010609060101010101" pitchFamily="49" charset="-122"/>
              </a:rPr>
              <a:t>社科院</a:t>
            </a:r>
            <a:r>
              <a:rPr lang="zh-CN" altLang="en-US" dirty="0" smtClean="0">
                <a:latin typeface="黑体" panose="02010609060101010101" pitchFamily="49" charset="-122"/>
                <a:ea typeface="黑体" panose="02010609060101010101" pitchFamily="49" charset="-122"/>
              </a:rPr>
              <a:t>标准：</a:t>
            </a:r>
            <a:endParaRPr lang="zh-CN" altLang="en-US" dirty="0">
              <a:latin typeface="黑体" panose="02010609060101010101" pitchFamily="49" charset="-122"/>
              <a:ea typeface="黑体" panose="02010609060101010101" pitchFamily="49" charset="-122"/>
            </a:endParaRPr>
          </a:p>
        </p:txBody>
      </p:sp>
      <p:sp>
        <p:nvSpPr>
          <p:cNvPr id="29" name="矩形 28"/>
          <p:cNvSpPr/>
          <p:nvPr/>
        </p:nvSpPr>
        <p:spPr>
          <a:xfrm>
            <a:off x="3089426" y="5199477"/>
            <a:ext cx="301214" cy="977900"/>
          </a:xfrm>
          <a:prstGeom prst="rect">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0" name="矩形 29"/>
          <p:cNvSpPr/>
          <p:nvPr/>
        </p:nvSpPr>
        <p:spPr>
          <a:xfrm>
            <a:off x="3356444" y="5199477"/>
            <a:ext cx="7758009" cy="977900"/>
          </a:xfrm>
          <a:prstGeom prst="rect">
            <a:avLst/>
          </a:prstGeom>
          <a:gradFill flip="none" rotWithShape="1">
            <a:gsLst>
              <a:gs pos="0">
                <a:schemeClr val="accent4">
                  <a:lumMod val="5000"/>
                  <a:lumOff val="95000"/>
                </a:schemeClr>
              </a:gs>
              <a:gs pos="100000">
                <a:srgbClr val="FFFF00">
                  <a:lumMod val="30000"/>
                  <a:lumOff val="70000"/>
                </a:srgbClr>
              </a:gs>
            </a:gsLst>
            <a:lin ang="1080000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1" name="文本框 30"/>
          <p:cNvSpPr txBox="1"/>
          <p:nvPr/>
        </p:nvSpPr>
        <p:spPr>
          <a:xfrm>
            <a:off x="3554581" y="5503761"/>
            <a:ext cx="5382994" cy="369332"/>
          </a:xfrm>
          <a:prstGeom prst="rect">
            <a:avLst/>
          </a:prstGeom>
          <a:noFill/>
        </p:spPr>
        <p:txBody>
          <a:bodyPr wrap="square" rtlCol="0">
            <a:spAutoFit/>
          </a:bodyPr>
          <a:lstStyle/>
          <a:p>
            <a:pPr lvl="0"/>
            <a:r>
              <a:rPr lang="zh-CN" altLang="zh-CN" dirty="0" smtClean="0">
                <a:latin typeface="黑体" panose="02010609060101010101" pitchFamily="49" charset="-122"/>
                <a:ea typeface="黑体" panose="02010609060101010101" pitchFamily="49" charset="-122"/>
              </a:rPr>
              <a:t>世界银行</a:t>
            </a:r>
            <a:r>
              <a:rPr lang="zh-CN" altLang="en-US" dirty="0" smtClean="0">
                <a:latin typeface="黑体" panose="02010609060101010101" pitchFamily="49" charset="-122"/>
                <a:ea typeface="黑体" panose="02010609060101010101" pitchFamily="49" charset="-122"/>
              </a:rPr>
              <a:t>标准：</a:t>
            </a:r>
            <a:r>
              <a:rPr lang="zh-CN" altLang="zh-CN" dirty="0" smtClean="0">
                <a:latin typeface="黑体" panose="02010609060101010101" pitchFamily="49" charset="-122"/>
                <a:ea typeface="黑体" panose="02010609060101010101" pitchFamily="49" charset="-122"/>
              </a:rPr>
              <a:t>家庭</a:t>
            </a:r>
            <a:r>
              <a:rPr lang="zh-CN" altLang="zh-CN" dirty="0">
                <a:latin typeface="黑体" panose="02010609060101010101" pitchFamily="49" charset="-122"/>
                <a:ea typeface="黑体" panose="02010609060101010101" pitchFamily="49" charset="-122"/>
              </a:rPr>
              <a:t>人均每天支出</a:t>
            </a:r>
            <a:r>
              <a:rPr lang="en-US" altLang="zh-CN" dirty="0">
                <a:latin typeface="黑体" panose="02010609060101010101" pitchFamily="49" charset="-122"/>
                <a:ea typeface="黑体" panose="02010609060101010101" pitchFamily="49" charset="-122"/>
              </a:rPr>
              <a:t>10~100</a:t>
            </a:r>
            <a:r>
              <a:rPr lang="zh-CN" altLang="zh-CN" dirty="0" smtClean="0">
                <a:latin typeface="黑体" panose="02010609060101010101" pitchFamily="49" charset="-122"/>
                <a:ea typeface="黑体" panose="02010609060101010101" pitchFamily="49" charset="-122"/>
              </a:rPr>
              <a:t>美元。</a:t>
            </a:r>
            <a:endParaRPr lang="zh-CN" altLang="zh-CN"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085194588"/>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1+#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1+#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decel="10000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1+#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par>
                                <p:cTn id="23" presetID="2" presetClass="entr" presetSubtype="2" decel="10000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1+#ppt_w/2"/>
                                          </p:val>
                                        </p:tav>
                                        <p:tav tm="100000">
                                          <p:val>
                                            <p:strVal val="#ppt_x"/>
                                          </p:val>
                                        </p:tav>
                                      </p:tavLst>
                                    </p:anim>
                                    <p:anim calcmode="lin" valueType="num">
                                      <p:cBhvr additive="base">
                                        <p:cTn id="26" dur="500" fill="hold"/>
                                        <p:tgtEl>
                                          <p:spTgt spid="8"/>
                                        </p:tgtEl>
                                        <p:attrNameLst>
                                          <p:attrName>ppt_y</p:attrName>
                                        </p:attrNameLst>
                                      </p:cBhvr>
                                      <p:tavLst>
                                        <p:tav tm="0">
                                          <p:val>
                                            <p:strVal val="#ppt_y"/>
                                          </p:val>
                                        </p:tav>
                                        <p:tav tm="100000">
                                          <p:val>
                                            <p:strVal val="#ppt_y"/>
                                          </p:val>
                                        </p:tav>
                                      </p:tavLst>
                                    </p:anim>
                                  </p:childTnLst>
                                </p:cTn>
                              </p:par>
                              <p:par>
                                <p:cTn id="27" presetID="2" presetClass="entr" presetSubtype="2" decel="10000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1+#ppt_w/2"/>
                                          </p:val>
                                        </p:tav>
                                        <p:tav tm="100000">
                                          <p:val>
                                            <p:strVal val="#ppt_x"/>
                                          </p:val>
                                        </p:tav>
                                      </p:tavLst>
                                    </p:anim>
                                    <p:anim calcmode="lin" valueType="num">
                                      <p:cBhvr additive="base">
                                        <p:cTn id="3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decel="10000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1+#ppt_w/2"/>
                                          </p:val>
                                        </p:tav>
                                        <p:tav tm="100000">
                                          <p:val>
                                            <p:strVal val="#ppt_x"/>
                                          </p:val>
                                        </p:tav>
                                      </p:tavLst>
                                    </p:anim>
                                    <p:anim calcmode="lin" valueType="num">
                                      <p:cBhvr additive="base">
                                        <p:cTn id="36" dur="500" fill="hold"/>
                                        <p:tgtEl>
                                          <p:spTgt spid="24"/>
                                        </p:tgtEl>
                                        <p:attrNameLst>
                                          <p:attrName>ppt_y</p:attrName>
                                        </p:attrNameLst>
                                      </p:cBhvr>
                                      <p:tavLst>
                                        <p:tav tm="0">
                                          <p:val>
                                            <p:strVal val="#ppt_y"/>
                                          </p:val>
                                        </p:tav>
                                        <p:tav tm="100000">
                                          <p:val>
                                            <p:strVal val="#ppt_y"/>
                                          </p:val>
                                        </p:tav>
                                      </p:tavLst>
                                    </p:anim>
                                  </p:childTnLst>
                                </p:cTn>
                              </p:par>
                              <p:par>
                                <p:cTn id="37" presetID="2" presetClass="entr" presetSubtype="2" decel="10000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1+#ppt_w/2"/>
                                          </p:val>
                                        </p:tav>
                                        <p:tav tm="100000">
                                          <p:val>
                                            <p:strVal val="#ppt_x"/>
                                          </p:val>
                                        </p:tav>
                                      </p:tavLst>
                                    </p:anim>
                                    <p:anim calcmode="lin" valueType="num">
                                      <p:cBhvr additive="base">
                                        <p:cTn id="40" dur="500" fill="hold"/>
                                        <p:tgtEl>
                                          <p:spTgt spid="25"/>
                                        </p:tgtEl>
                                        <p:attrNameLst>
                                          <p:attrName>ppt_y</p:attrName>
                                        </p:attrNameLst>
                                      </p:cBhvr>
                                      <p:tavLst>
                                        <p:tav tm="0">
                                          <p:val>
                                            <p:strVal val="#ppt_y"/>
                                          </p:val>
                                        </p:tav>
                                        <p:tav tm="100000">
                                          <p:val>
                                            <p:strVal val="#ppt_y"/>
                                          </p:val>
                                        </p:tav>
                                      </p:tavLst>
                                    </p:anim>
                                  </p:childTnLst>
                                </p:cTn>
                              </p:par>
                              <p:par>
                                <p:cTn id="41" presetID="2" presetClass="entr" presetSubtype="2" decel="10000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1+#ppt_w/2"/>
                                          </p:val>
                                        </p:tav>
                                        <p:tav tm="100000">
                                          <p:val>
                                            <p:strVal val="#ppt_x"/>
                                          </p:val>
                                        </p:tav>
                                      </p:tavLst>
                                    </p:anim>
                                    <p:anim calcmode="lin" valueType="num">
                                      <p:cBhvr additive="base">
                                        <p:cTn id="44" dur="500" fill="hold"/>
                                        <p:tgtEl>
                                          <p:spTgt spid="23"/>
                                        </p:tgtEl>
                                        <p:attrNameLst>
                                          <p:attrName>ppt_y</p:attrName>
                                        </p:attrNameLst>
                                      </p:cBhvr>
                                      <p:tavLst>
                                        <p:tav tm="0">
                                          <p:val>
                                            <p:strVal val="#ppt_y"/>
                                          </p:val>
                                        </p:tav>
                                        <p:tav tm="100000">
                                          <p:val>
                                            <p:strVal val="#ppt_y"/>
                                          </p:val>
                                        </p:tav>
                                      </p:tavLst>
                                    </p:anim>
                                  </p:childTnLst>
                                </p:cTn>
                              </p:par>
                            </p:childTnLst>
                          </p:cTn>
                        </p:par>
                        <p:par>
                          <p:cTn id="45" fill="hold">
                            <p:stCondLst>
                              <p:cond delay="500"/>
                            </p:stCondLst>
                            <p:childTnLst>
                              <p:par>
                                <p:cTn id="46" presetID="2" presetClass="entr" presetSubtype="2" decel="100000" fill="hold" grpId="0" nodeType="afterEffect">
                                  <p:stCondLst>
                                    <p:cond delay="0"/>
                                  </p:stCondLst>
                                  <p:childTnLst>
                                    <p:set>
                                      <p:cBhvr>
                                        <p:cTn id="47" dur="1" fill="hold">
                                          <p:stCondLst>
                                            <p:cond delay="0"/>
                                          </p:stCondLst>
                                        </p:cTn>
                                        <p:tgtEl>
                                          <p:spTgt spid="16"/>
                                        </p:tgtEl>
                                        <p:attrNameLst>
                                          <p:attrName>style.visibility</p:attrName>
                                        </p:attrNameLst>
                                      </p:cBhvr>
                                      <p:to>
                                        <p:strVal val="visible"/>
                                      </p:to>
                                    </p:set>
                                    <p:anim calcmode="lin" valueType="num">
                                      <p:cBhvr additive="base">
                                        <p:cTn id="48" dur="500" fill="hold"/>
                                        <p:tgtEl>
                                          <p:spTgt spid="16"/>
                                        </p:tgtEl>
                                        <p:attrNameLst>
                                          <p:attrName>ppt_x</p:attrName>
                                        </p:attrNameLst>
                                      </p:cBhvr>
                                      <p:tavLst>
                                        <p:tav tm="0">
                                          <p:val>
                                            <p:strVal val="1+#ppt_w/2"/>
                                          </p:val>
                                        </p:tav>
                                        <p:tav tm="100000">
                                          <p:val>
                                            <p:strVal val="#ppt_x"/>
                                          </p:val>
                                        </p:tav>
                                      </p:tavLst>
                                    </p:anim>
                                    <p:anim calcmode="lin" valueType="num">
                                      <p:cBhvr additive="base">
                                        <p:cTn id="49" dur="500" fill="hold"/>
                                        <p:tgtEl>
                                          <p:spTgt spid="16"/>
                                        </p:tgtEl>
                                        <p:attrNameLst>
                                          <p:attrName>ppt_y</p:attrName>
                                        </p:attrNameLst>
                                      </p:cBhvr>
                                      <p:tavLst>
                                        <p:tav tm="0">
                                          <p:val>
                                            <p:strVal val="#ppt_y"/>
                                          </p:val>
                                        </p:tav>
                                        <p:tav tm="100000">
                                          <p:val>
                                            <p:strVal val="#ppt_y"/>
                                          </p:val>
                                        </p:tav>
                                      </p:tavLst>
                                    </p:anim>
                                  </p:childTnLst>
                                </p:cTn>
                              </p:par>
                              <p:par>
                                <p:cTn id="50" presetID="2" presetClass="entr" presetSubtype="2" decel="100000" fill="hold" grpId="0" nodeType="withEffect">
                                  <p:stCondLst>
                                    <p:cond delay="250"/>
                                  </p:stCondLst>
                                  <p:childTnLst>
                                    <p:set>
                                      <p:cBhvr>
                                        <p:cTn id="51" dur="1" fill="hold">
                                          <p:stCondLst>
                                            <p:cond delay="0"/>
                                          </p:stCondLst>
                                        </p:cTn>
                                        <p:tgtEl>
                                          <p:spTgt spid="18"/>
                                        </p:tgtEl>
                                        <p:attrNameLst>
                                          <p:attrName>style.visibility</p:attrName>
                                        </p:attrNameLst>
                                      </p:cBhvr>
                                      <p:to>
                                        <p:strVal val="visible"/>
                                      </p:to>
                                    </p:set>
                                    <p:anim calcmode="lin" valueType="num">
                                      <p:cBhvr additive="base">
                                        <p:cTn id="52" dur="500" fill="hold"/>
                                        <p:tgtEl>
                                          <p:spTgt spid="18"/>
                                        </p:tgtEl>
                                        <p:attrNameLst>
                                          <p:attrName>ppt_x</p:attrName>
                                        </p:attrNameLst>
                                      </p:cBhvr>
                                      <p:tavLst>
                                        <p:tav tm="0">
                                          <p:val>
                                            <p:strVal val="1+#ppt_w/2"/>
                                          </p:val>
                                        </p:tav>
                                        <p:tav tm="100000">
                                          <p:val>
                                            <p:strVal val="#ppt_x"/>
                                          </p:val>
                                        </p:tav>
                                      </p:tavLst>
                                    </p:anim>
                                    <p:anim calcmode="lin" valueType="num">
                                      <p:cBhvr additive="base">
                                        <p:cTn id="53" dur="500" fill="hold"/>
                                        <p:tgtEl>
                                          <p:spTgt spid="18"/>
                                        </p:tgtEl>
                                        <p:attrNameLst>
                                          <p:attrName>ppt_y</p:attrName>
                                        </p:attrNameLst>
                                      </p:cBhvr>
                                      <p:tavLst>
                                        <p:tav tm="0">
                                          <p:val>
                                            <p:strVal val="#ppt_y"/>
                                          </p:val>
                                        </p:tav>
                                        <p:tav tm="100000">
                                          <p:val>
                                            <p:strVal val="#ppt_y"/>
                                          </p:val>
                                        </p:tav>
                                      </p:tavLst>
                                    </p:anim>
                                  </p:childTnLst>
                                </p:cTn>
                              </p:par>
                              <p:par>
                                <p:cTn id="54" presetID="2" presetClass="entr" presetSubtype="2" decel="100000" fill="hold" grpId="0" nodeType="withEffect">
                                  <p:stCondLst>
                                    <p:cond delay="500"/>
                                  </p:stCondLst>
                                  <p:childTnLst>
                                    <p:set>
                                      <p:cBhvr>
                                        <p:cTn id="55" dur="1" fill="hold">
                                          <p:stCondLst>
                                            <p:cond delay="0"/>
                                          </p:stCondLst>
                                        </p:cTn>
                                        <p:tgtEl>
                                          <p:spTgt spid="17"/>
                                        </p:tgtEl>
                                        <p:attrNameLst>
                                          <p:attrName>style.visibility</p:attrName>
                                        </p:attrNameLst>
                                      </p:cBhvr>
                                      <p:to>
                                        <p:strVal val="visible"/>
                                      </p:to>
                                    </p:set>
                                    <p:anim calcmode="lin" valueType="num">
                                      <p:cBhvr additive="base">
                                        <p:cTn id="56" dur="500" fill="hold"/>
                                        <p:tgtEl>
                                          <p:spTgt spid="17"/>
                                        </p:tgtEl>
                                        <p:attrNameLst>
                                          <p:attrName>ppt_x</p:attrName>
                                        </p:attrNameLst>
                                      </p:cBhvr>
                                      <p:tavLst>
                                        <p:tav tm="0">
                                          <p:val>
                                            <p:strVal val="1+#ppt_w/2"/>
                                          </p:val>
                                        </p:tav>
                                        <p:tav tm="100000">
                                          <p:val>
                                            <p:strVal val="#ppt_x"/>
                                          </p:val>
                                        </p:tav>
                                      </p:tavLst>
                                    </p:anim>
                                    <p:anim calcmode="lin" valueType="num">
                                      <p:cBhvr additive="base">
                                        <p:cTn id="57" dur="500" fill="hold"/>
                                        <p:tgtEl>
                                          <p:spTgt spid="17"/>
                                        </p:tgtEl>
                                        <p:attrNameLst>
                                          <p:attrName>ppt_y</p:attrName>
                                        </p:attrNameLst>
                                      </p:cBhvr>
                                      <p:tavLst>
                                        <p:tav tm="0">
                                          <p:val>
                                            <p:strVal val="#ppt_y"/>
                                          </p:val>
                                        </p:tav>
                                        <p:tav tm="100000">
                                          <p:val>
                                            <p:strVal val="#ppt_y"/>
                                          </p:val>
                                        </p:tav>
                                      </p:tavLst>
                                    </p:anim>
                                  </p:childTnLst>
                                </p:cTn>
                              </p:par>
                              <p:par>
                                <p:cTn id="58" presetID="2" presetClass="entr" presetSubtype="2" decel="100000" fill="hold" grpId="0" nodeType="withEffect">
                                  <p:stCondLst>
                                    <p:cond delay="750"/>
                                  </p:stCondLst>
                                  <p:childTnLst>
                                    <p:set>
                                      <p:cBhvr>
                                        <p:cTn id="59" dur="1" fill="hold">
                                          <p:stCondLst>
                                            <p:cond delay="0"/>
                                          </p:stCondLst>
                                        </p:cTn>
                                        <p:tgtEl>
                                          <p:spTgt spid="19"/>
                                        </p:tgtEl>
                                        <p:attrNameLst>
                                          <p:attrName>style.visibility</p:attrName>
                                        </p:attrNameLst>
                                      </p:cBhvr>
                                      <p:to>
                                        <p:strVal val="visible"/>
                                      </p:to>
                                    </p:set>
                                    <p:anim calcmode="lin" valueType="num">
                                      <p:cBhvr additive="base">
                                        <p:cTn id="60" dur="500" fill="hold"/>
                                        <p:tgtEl>
                                          <p:spTgt spid="19"/>
                                        </p:tgtEl>
                                        <p:attrNameLst>
                                          <p:attrName>ppt_x</p:attrName>
                                        </p:attrNameLst>
                                      </p:cBhvr>
                                      <p:tavLst>
                                        <p:tav tm="0">
                                          <p:val>
                                            <p:strVal val="1+#ppt_w/2"/>
                                          </p:val>
                                        </p:tav>
                                        <p:tav tm="100000">
                                          <p:val>
                                            <p:strVal val="#ppt_x"/>
                                          </p:val>
                                        </p:tav>
                                      </p:tavLst>
                                    </p:anim>
                                    <p:anim calcmode="lin" valueType="num">
                                      <p:cBhvr additive="base">
                                        <p:cTn id="61" dur="500" fill="hold"/>
                                        <p:tgtEl>
                                          <p:spTgt spid="19"/>
                                        </p:tgtEl>
                                        <p:attrNameLst>
                                          <p:attrName>ppt_y</p:attrName>
                                        </p:attrNameLst>
                                      </p:cBhvr>
                                      <p:tavLst>
                                        <p:tav tm="0">
                                          <p:val>
                                            <p:strVal val="#ppt_y"/>
                                          </p:val>
                                        </p:tav>
                                        <p:tav tm="100000">
                                          <p:val>
                                            <p:strVal val="#ppt_y"/>
                                          </p:val>
                                        </p:tav>
                                      </p:tavLst>
                                    </p:anim>
                                  </p:childTnLst>
                                </p:cTn>
                              </p:par>
                            </p:childTnLst>
                          </p:cTn>
                        </p:par>
                        <p:par>
                          <p:cTn id="62" fill="hold">
                            <p:stCondLst>
                              <p:cond delay="1750"/>
                            </p:stCondLst>
                            <p:childTnLst>
                              <p:par>
                                <p:cTn id="63" presetID="10" presetClass="entr" presetSubtype="0" fill="hold"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250"/>
                                        <p:tgtEl>
                                          <p:spTgt spid="20"/>
                                        </p:tgtEl>
                                      </p:cBhvr>
                                    </p:animEffect>
                                  </p:childTnLst>
                                </p:cTn>
                              </p:par>
                            </p:childTnLst>
                          </p:cTn>
                        </p:par>
                        <p:par>
                          <p:cTn id="66" fill="hold">
                            <p:stCondLst>
                              <p:cond delay="2000"/>
                            </p:stCondLst>
                            <p:childTnLst>
                              <p:par>
                                <p:cTn id="67" presetID="10" presetClass="entr" presetSubtype="0" fill="hold" nodeType="after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fade">
                                      <p:cBhvr>
                                        <p:cTn id="69" dur="250"/>
                                        <p:tgtEl>
                                          <p:spTgt spid="22"/>
                                        </p:tgtEl>
                                      </p:cBhvr>
                                    </p:animEffect>
                                  </p:childTnLst>
                                </p:cTn>
                              </p:par>
                            </p:childTnLst>
                          </p:cTn>
                        </p:par>
                      </p:childTnLst>
                    </p:cTn>
                  </p:par>
                  <p:par>
                    <p:cTn id="70" fill="hold">
                      <p:stCondLst>
                        <p:cond delay="indefinite"/>
                      </p:stCondLst>
                      <p:childTnLst>
                        <p:par>
                          <p:cTn id="71" fill="hold">
                            <p:stCondLst>
                              <p:cond delay="0"/>
                            </p:stCondLst>
                            <p:childTnLst>
                              <p:par>
                                <p:cTn id="72" presetID="2" presetClass="entr" presetSubtype="2" decel="100000" fill="hold" grpId="0" nodeType="clickEffect">
                                  <p:stCondLst>
                                    <p:cond delay="0"/>
                                  </p:stCondLst>
                                  <p:childTnLst>
                                    <p:set>
                                      <p:cBhvr>
                                        <p:cTn id="73" dur="1" fill="hold">
                                          <p:stCondLst>
                                            <p:cond delay="0"/>
                                          </p:stCondLst>
                                        </p:cTn>
                                        <p:tgtEl>
                                          <p:spTgt spid="29"/>
                                        </p:tgtEl>
                                        <p:attrNameLst>
                                          <p:attrName>style.visibility</p:attrName>
                                        </p:attrNameLst>
                                      </p:cBhvr>
                                      <p:to>
                                        <p:strVal val="visible"/>
                                      </p:to>
                                    </p:set>
                                    <p:anim calcmode="lin" valueType="num">
                                      <p:cBhvr additive="base">
                                        <p:cTn id="74" dur="500" fill="hold"/>
                                        <p:tgtEl>
                                          <p:spTgt spid="29"/>
                                        </p:tgtEl>
                                        <p:attrNameLst>
                                          <p:attrName>ppt_x</p:attrName>
                                        </p:attrNameLst>
                                      </p:cBhvr>
                                      <p:tavLst>
                                        <p:tav tm="0">
                                          <p:val>
                                            <p:strVal val="1+#ppt_w/2"/>
                                          </p:val>
                                        </p:tav>
                                        <p:tav tm="100000">
                                          <p:val>
                                            <p:strVal val="#ppt_x"/>
                                          </p:val>
                                        </p:tav>
                                      </p:tavLst>
                                    </p:anim>
                                    <p:anim calcmode="lin" valueType="num">
                                      <p:cBhvr additive="base">
                                        <p:cTn id="75" dur="500" fill="hold"/>
                                        <p:tgtEl>
                                          <p:spTgt spid="29"/>
                                        </p:tgtEl>
                                        <p:attrNameLst>
                                          <p:attrName>ppt_y</p:attrName>
                                        </p:attrNameLst>
                                      </p:cBhvr>
                                      <p:tavLst>
                                        <p:tav tm="0">
                                          <p:val>
                                            <p:strVal val="#ppt_y"/>
                                          </p:val>
                                        </p:tav>
                                        <p:tav tm="100000">
                                          <p:val>
                                            <p:strVal val="#ppt_y"/>
                                          </p:val>
                                        </p:tav>
                                      </p:tavLst>
                                    </p:anim>
                                  </p:childTnLst>
                                </p:cTn>
                              </p:par>
                              <p:par>
                                <p:cTn id="76" presetID="2" presetClass="entr" presetSubtype="2" decel="100000" fill="hold" grpId="0" nodeType="withEffect">
                                  <p:stCondLst>
                                    <p:cond delay="0"/>
                                  </p:stCondLst>
                                  <p:childTnLst>
                                    <p:set>
                                      <p:cBhvr>
                                        <p:cTn id="77" dur="1" fill="hold">
                                          <p:stCondLst>
                                            <p:cond delay="0"/>
                                          </p:stCondLst>
                                        </p:cTn>
                                        <p:tgtEl>
                                          <p:spTgt spid="30"/>
                                        </p:tgtEl>
                                        <p:attrNameLst>
                                          <p:attrName>style.visibility</p:attrName>
                                        </p:attrNameLst>
                                      </p:cBhvr>
                                      <p:to>
                                        <p:strVal val="visible"/>
                                      </p:to>
                                    </p:set>
                                    <p:anim calcmode="lin" valueType="num">
                                      <p:cBhvr additive="base">
                                        <p:cTn id="78" dur="500" fill="hold"/>
                                        <p:tgtEl>
                                          <p:spTgt spid="30"/>
                                        </p:tgtEl>
                                        <p:attrNameLst>
                                          <p:attrName>ppt_x</p:attrName>
                                        </p:attrNameLst>
                                      </p:cBhvr>
                                      <p:tavLst>
                                        <p:tav tm="0">
                                          <p:val>
                                            <p:strVal val="1+#ppt_w/2"/>
                                          </p:val>
                                        </p:tav>
                                        <p:tav tm="100000">
                                          <p:val>
                                            <p:strVal val="#ppt_x"/>
                                          </p:val>
                                        </p:tav>
                                      </p:tavLst>
                                    </p:anim>
                                    <p:anim calcmode="lin" valueType="num">
                                      <p:cBhvr additive="base">
                                        <p:cTn id="79" dur="500" fill="hold"/>
                                        <p:tgtEl>
                                          <p:spTgt spid="30"/>
                                        </p:tgtEl>
                                        <p:attrNameLst>
                                          <p:attrName>ppt_y</p:attrName>
                                        </p:attrNameLst>
                                      </p:cBhvr>
                                      <p:tavLst>
                                        <p:tav tm="0">
                                          <p:val>
                                            <p:strVal val="#ppt_y"/>
                                          </p:val>
                                        </p:tav>
                                        <p:tav tm="100000">
                                          <p:val>
                                            <p:strVal val="#ppt_y"/>
                                          </p:val>
                                        </p:tav>
                                      </p:tavLst>
                                    </p:anim>
                                  </p:childTnLst>
                                </p:cTn>
                              </p:par>
                              <p:par>
                                <p:cTn id="80" presetID="2" presetClass="entr" presetSubtype="2" decel="100000" fill="hold" grpId="0" nodeType="withEffect">
                                  <p:stCondLst>
                                    <p:cond delay="0"/>
                                  </p:stCondLst>
                                  <p:childTnLst>
                                    <p:set>
                                      <p:cBhvr>
                                        <p:cTn id="81" dur="1" fill="hold">
                                          <p:stCondLst>
                                            <p:cond delay="0"/>
                                          </p:stCondLst>
                                        </p:cTn>
                                        <p:tgtEl>
                                          <p:spTgt spid="31"/>
                                        </p:tgtEl>
                                        <p:attrNameLst>
                                          <p:attrName>style.visibility</p:attrName>
                                        </p:attrNameLst>
                                      </p:cBhvr>
                                      <p:to>
                                        <p:strVal val="visible"/>
                                      </p:to>
                                    </p:set>
                                    <p:anim calcmode="lin" valueType="num">
                                      <p:cBhvr additive="base">
                                        <p:cTn id="82" dur="500" fill="hold"/>
                                        <p:tgtEl>
                                          <p:spTgt spid="31"/>
                                        </p:tgtEl>
                                        <p:attrNameLst>
                                          <p:attrName>ppt_x</p:attrName>
                                        </p:attrNameLst>
                                      </p:cBhvr>
                                      <p:tavLst>
                                        <p:tav tm="0">
                                          <p:val>
                                            <p:strVal val="1+#ppt_w/2"/>
                                          </p:val>
                                        </p:tav>
                                        <p:tav tm="100000">
                                          <p:val>
                                            <p:strVal val="#ppt_x"/>
                                          </p:val>
                                        </p:tav>
                                      </p:tavLst>
                                    </p:anim>
                                    <p:anim calcmode="lin" valueType="num">
                                      <p:cBhvr additive="base">
                                        <p:cTn id="83"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5" grpId="0" animBg="1"/>
      <p:bldP spid="4" grpId="0" animBg="1"/>
      <p:bldP spid="6" grpId="0"/>
      <p:bldP spid="7" grpId="0" animBg="1"/>
      <p:bldP spid="8" grpId="0" animBg="1"/>
      <p:bldP spid="9" grpId="0"/>
      <p:bldP spid="16" grpId="0" animBg="1"/>
      <p:bldP spid="17" grpId="0" animBg="1"/>
      <p:bldP spid="18" grpId="0" animBg="1"/>
      <p:bldP spid="19" grpId="0" animBg="1"/>
      <p:bldP spid="25" grpId="0"/>
      <p:bldP spid="29" grpId="0" animBg="1"/>
      <p:bldP spid="30" grpId="0" animBg="1"/>
      <p:bldP spid="3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平行四边形 26"/>
          <p:cNvSpPr/>
          <p:nvPr/>
        </p:nvSpPr>
        <p:spPr>
          <a:xfrm>
            <a:off x="4296103" y="1881531"/>
            <a:ext cx="3599794" cy="457083"/>
          </a:xfrm>
          <a:prstGeom prst="parallelogram">
            <a:avLst>
              <a:gd name="adj" fmla="val 381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 name="矩形 4"/>
          <p:cNvSpPr/>
          <p:nvPr/>
        </p:nvSpPr>
        <p:spPr>
          <a:xfrm>
            <a:off x="-13787473" y="781782"/>
            <a:ext cx="19606868" cy="564974"/>
          </a:xfrm>
          <a:prstGeom prst="rect">
            <a:avLst/>
          </a:prstGeom>
          <a:solidFill>
            <a:schemeClr val="accent4">
              <a:alpha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 name="矩形 3"/>
          <p:cNvSpPr/>
          <p:nvPr/>
        </p:nvSpPr>
        <p:spPr>
          <a:xfrm>
            <a:off x="838200" y="474372"/>
            <a:ext cx="872384" cy="872384"/>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4400" dirty="0" smtClean="0"/>
              <a:t>01</a:t>
            </a:r>
            <a:endParaRPr lang="zh-CN" altLang="en-US" sz="4400" dirty="0"/>
          </a:p>
        </p:txBody>
      </p:sp>
      <p:sp>
        <p:nvSpPr>
          <p:cNvPr id="6" name="文本框 5"/>
          <p:cNvSpPr txBox="1"/>
          <p:nvPr/>
        </p:nvSpPr>
        <p:spPr>
          <a:xfrm>
            <a:off x="1904221" y="864214"/>
            <a:ext cx="2904447"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中等收入群体是什么</a:t>
            </a:r>
          </a:p>
        </p:txBody>
      </p:sp>
      <p:sp>
        <p:nvSpPr>
          <p:cNvPr id="2" name="矩形 1"/>
          <p:cNvSpPr/>
          <p:nvPr/>
        </p:nvSpPr>
        <p:spPr>
          <a:xfrm>
            <a:off x="-711200" y="1854674"/>
            <a:ext cx="2834488" cy="553007"/>
          </a:xfrm>
          <a:prstGeom prst="rect">
            <a:avLst/>
          </a:prstGeom>
          <a:solidFill>
            <a:schemeClr val="accent4">
              <a:alpha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 name="文本框 2"/>
          <p:cNvSpPr txBox="1"/>
          <p:nvPr/>
        </p:nvSpPr>
        <p:spPr>
          <a:xfrm flipH="1">
            <a:off x="4472152" y="1920421"/>
            <a:ext cx="3247696" cy="369332"/>
          </a:xfrm>
          <a:prstGeom prst="rect">
            <a:avLst/>
          </a:prstGeom>
          <a:noFill/>
        </p:spPr>
        <p:txBody>
          <a:bodyPr wrap="square" rtlCol="0">
            <a:spAutoFit/>
          </a:bodyPr>
          <a:lstStyle/>
          <a:p>
            <a:pPr algn="ctr"/>
            <a:r>
              <a:rPr lang="zh-CN" altLang="en-US" dirty="0">
                <a:solidFill>
                  <a:schemeClr val="bg1"/>
                </a:solidFill>
                <a:latin typeface="黑体" panose="02010609060101010101" pitchFamily="49" charset="-122"/>
                <a:ea typeface="黑体" panose="02010609060101010101" pitchFamily="49" charset="-122"/>
              </a:rPr>
              <a:t>中等收入者群体内涵的阐释</a:t>
            </a:r>
          </a:p>
        </p:txBody>
      </p:sp>
      <p:sp>
        <p:nvSpPr>
          <p:cNvPr id="10" name="矩形 9"/>
          <p:cNvSpPr/>
          <p:nvPr/>
        </p:nvSpPr>
        <p:spPr>
          <a:xfrm>
            <a:off x="1581807" y="2659803"/>
            <a:ext cx="9028386" cy="2246769"/>
          </a:xfrm>
          <a:prstGeom prst="rect">
            <a:avLst/>
          </a:prstGeom>
        </p:spPr>
        <p:txBody>
          <a:bodyPr wrap="square">
            <a:spAutoFit/>
          </a:bodyPr>
          <a:lstStyle/>
          <a:p>
            <a:pPr algn="ctr"/>
            <a:r>
              <a:rPr lang="en-US" altLang="zh-CN" sz="2000" dirty="0">
                <a:solidFill>
                  <a:schemeClr val="bg2">
                    <a:lumMod val="25000"/>
                  </a:schemeClr>
                </a:solidFill>
                <a:latin typeface="黑体" panose="02010609060101010101" pitchFamily="49" charset="-122"/>
                <a:ea typeface="黑体" panose="02010609060101010101" pitchFamily="49" charset="-122"/>
              </a:rPr>
              <a:t>1</a:t>
            </a:r>
            <a:r>
              <a:rPr lang="en-US" altLang="zh-CN" sz="2000" dirty="0" smtClean="0">
                <a:solidFill>
                  <a:schemeClr val="bg2">
                    <a:lumMod val="25000"/>
                  </a:schemeClr>
                </a:solidFill>
                <a:latin typeface="黑体" panose="02010609060101010101" pitchFamily="49" charset="-122"/>
                <a:ea typeface="黑体" panose="02010609060101010101" pitchFamily="49" charset="-122"/>
              </a:rPr>
              <a:t>. </a:t>
            </a:r>
            <a:r>
              <a:rPr lang="zh-CN" altLang="en-US" sz="2000" dirty="0" smtClean="0">
                <a:solidFill>
                  <a:schemeClr val="bg2">
                    <a:lumMod val="25000"/>
                  </a:schemeClr>
                </a:solidFill>
                <a:latin typeface="黑体" panose="02010609060101010101" pitchFamily="49" charset="-122"/>
                <a:ea typeface="黑体" panose="02010609060101010101" pitchFamily="49" charset="-122"/>
              </a:rPr>
              <a:t>以</a:t>
            </a:r>
            <a:r>
              <a:rPr lang="zh-CN" altLang="en-US" sz="2000" dirty="0">
                <a:solidFill>
                  <a:schemeClr val="bg2">
                    <a:lumMod val="25000"/>
                  </a:schemeClr>
                </a:solidFill>
                <a:latin typeface="黑体" panose="02010609060101010101" pitchFamily="49" charset="-122"/>
                <a:ea typeface="黑体" panose="02010609060101010101" pitchFamily="49" charset="-122"/>
              </a:rPr>
              <a:t>适当高于平均收入水平为基础</a:t>
            </a:r>
            <a:r>
              <a:rPr lang="zh-CN" altLang="en-US" sz="2000" dirty="0" smtClean="0">
                <a:solidFill>
                  <a:schemeClr val="bg2">
                    <a:lumMod val="25000"/>
                  </a:schemeClr>
                </a:solidFill>
                <a:latin typeface="黑体" panose="02010609060101010101" pitchFamily="49" charset="-122"/>
                <a:ea typeface="黑体" panose="02010609060101010101" pitchFamily="49" charset="-122"/>
              </a:rPr>
              <a:t>。</a:t>
            </a:r>
            <a:endParaRPr lang="en-US" altLang="zh-CN" sz="2000" dirty="0" smtClean="0">
              <a:solidFill>
                <a:schemeClr val="bg2">
                  <a:lumMod val="25000"/>
                </a:schemeClr>
              </a:solidFill>
              <a:latin typeface="黑体" panose="02010609060101010101" pitchFamily="49" charset="-122"/>
              <a:ea typeface="黑体" panose="02010609060101010101" pitchFamily="49" charset="-122"/>
            </a:endParaRPr>
          </a:p>
          <a:p>
            <a:pPr algn="ctr"/>
            <a:endParaRPr lang="en-US" altLang="zh-CN" sz="2000" dirty="0" smtClean="0">
              <a:solidFill>
                <a:schemeClr val="bg2">
                  <a:lumMod val="25000"/>
                </a:schemeClr>
              </a:solidFill>
              <a:latin typeface="黑体" panose="02010609060101010101" pitchFamily="49" charset="-122"/>
              <a:ea typeface="黑体" panose="02010609060101010101" pitchFamily="49" charset="-122"/>
            </a:endParaRPr>
          </a:p>
          <a:p>
            <a:pPr algn="ctr"/>
            <a:r>
              <a:rPr lang="en-US" altLang="zh-CN" sz="2000" dirty="0" smtClean="0">
                <a:solidFill>
                  <a:schemeClr val="bg2">
                    <a:lumMod val="25000"/>
                  </a:schemeClr>
                </a:solidFill>
                <a:latin typeface="黑体" panose="02010609060101010101" pitchFamily="49" charset="-122"/>
                <a:ea typeface="黑体" panose="02010609060101010101" pitchFamily="49" charset="-122"/>
              </a:rPr>
              <a:t>2. </a:t>
            </a:r>
            <a:r>
              <a:rPr lang="zh-CN" altLang="en-US" sz="2000" dirty="0" smtClean="0">
                <a:solidFill>
                  <a:schemeClr val="bg2">
                    <a:lumMod val="25000"/>
                  </a:schemeClr>
                </a:solidFill>
                <a:latin typeface="黑体" panose="02010609060101010101" pitchFamily="49" charset="-122"/>
                <a:ea typeface="黑体" panose="02010609060101010101" pitchFamily="49" charset="-122"/>
              </a:rPr>
              <a:t>中等</a:t>
            </a:r>
            <a:r>
              <a:rPr lang="zh-CN" altLang="en-US" sz="2000" dirty="0">
                <a:solidFill>
                  <a:schemeClr val="bg2">
                    <a:lumMod val="25000"/>
                  </a:schemeClr>
                </a:solidFill>
                <a:latin typeface="黑体" panose="02010609060101010101" pitchFamily="49" charset="-122"/>
                <a:ea typeface="黑体" panose="02010609060101010101" pitchFamily="49" charset="-122"/>
              </a:rPr>
              <a:t>收入者群体是生活较富裕且收入水平、生活水平较稳定的社会群体</a:t>
            </a:r>
            <a:r>
              <a:rPr lang="zh-CN" altLang="en-US" sz="2000" dirty="0" smtClean="0">
                <a:solidFill>
                  <a:schemeClr val="bg2">
                    <a:lumMod val="25000"/>
                  </a:schemeClr>
                </a:solidFill>
                <a:latin typeface="黑体" panose="02010609060101010101" pitchFamily="49" charset="-122"/>
                <a:ea typeface="黑体" panose="02010609060101010101" pitchFamily="49" charset="-122"/>
              </a:rPr>
              <a:t>。</a:t>
            </a:r>
            <a:endParaRPr lang="en-US" altLang="zh-CN" sz="2000" dirty="0" smtClean="0">
              <a:solidFill>
                <a:schemeClr val="bg2">
                  <a:lumMod val="25000"/>
                </a:schemeClr>
              </a:solidFill>
              <a:latin typeface="黑体" panose="02010609060101010101" pitchFamily="49" charset="-122"/>
              <a:ea typeface="黑体" panose="02010609060101010101" pitchFamily="49" charset="-122"/>
            </a:endParaRPr>
          </a:p>
          <a:p>
            <a:pPr algn="ctr"/>
            <a:endParaRPr lang="en-US" altLang="zh-CN" sz="2000" dirty="0" smtClean="0">
              <a:solidFill>
                <a:schemeClr val="bg2">
                  <a:lumMod val="25000"/>
                </a:schemeClr>
              </a:solidFill>
              <a:latin typeface="黑体" panose="02010609060101010101" pitchFamily="49" charset="-122"/>
              <a:ea typeface="黑体" panose="02010609060101010101" pitchFamily="49" charset="-122"/>
            </a:endParaRPr>
          </a:p>
          <a:p>
            <a:pPr algn="ctr"/>
            <a:r>
              <a:rPr lang="en-US" altLang="zh-CN" sz="2000" dirty="0" smtClean="0">
                <a:solidFill>
                  <a:schemeClr val="bg2">
                    <a:lumMod val="25000"/>
                  </a:schemeClr>
                </a:solidFill>
                <a:latin typeface="黑体" panose="02010609060101010101" pitchFamily="49" charset="-122"/>
                <a:ea typeface="黑体" panose="02010609060101010101" pitchFamily="49" charset="-122"/>
              </a:rPr>
              <a:t>3. </a:t>
            </a:r>
            <a:r>
              <a:rPr lang="zh-CN" altLang="en-US" sz="2000" dirty="0" smtClean="0">
                <a:solidFill>
                  <a:schemeClr val="bg2">
                    <a:lumMod val="25000"/>
                  </a:schemeClr>
                </a:solidFill>
                <a:latin typeface="黑体" panose="02010609060101010101" pitchFamily="49" charset="-122"/>
                <a:ea typeface="黑体" panose="02010609060101010101" pitchFamily="49" charset="-122"/>
              </a:rPr>
              <a:t>中等</a:t>
            </a:r>
            <a:r>
              <a:rPr lang="zh-CN" altLang="en-US" sz="2000" dirty="0">
                <a:solidFill>
                  <a:schemeClr val="bg2">
                    <a:lumMod val="25000"/>
                  </a:schemeClr>
                </a:solidFill>
                <a:latin typeface="黑体" panose="02010609060101010101" pitchFamily="49" charset="-122"/>
                <a:ea typeface="黑体" panose="02010609060101010101" pitchFamily="49" charset="-122"/>
              </a:rPr>
              <a:t>收入者群体是职业处于社会中等及其附近职业的社会群体</a:t>
            </a:r>
            <a:r>
              <a:rPr lang="zh-CN" altLang="en-US" sz="2000" dirty="0" smtClean="0">
                <a:solidFill>
                  <a:schemeClr val="bg2">
                    <a:lumMod val="25000"/>
                  </a:schemeClr>
                </a:solidFill>
                <a:latin typeface="黑体" panose="02010609060101010101" pitchFamily="49" charset="-122"/>
                <a:ea typeface="黑体" panose="02010609060101010101" pitchFamily="49" charset="-122"/>
              </a:rPr>
              <a:t>。</a:t>
            </a:r>
            <a:endParaRPr lang="en-US" altLang="zh-CN" sz="2000" dirty="0" smtClean="0">
              <a:solidFill>
                <a:schemeClr val="bg2">
                  <a:lumMod val="25000"/>
                </a:schemeClr>
              </a:solidFill>
              <a:latin typeface="黑体" panose="02010609060101010101" pitchFamily="49" charset="-122"/>
              <a:ea typeface="黑体" panose="02010609060101010101" pitchFamily="49" charset="-122"/>
            </a:endParaRPr>
          </a:p>
          <a:p>
            <a:pPr algn="ctr"/>
            <a:endParaRPr lang="en-US" altLang="zh-CN" sz="2000" dirty="0" smtClean="0">
              <a:solidFill>
                <a:schemeClr val="bg2">
                  <a:lumMod val="25000"/>
                </a:schemeClr>
              </a:solidFill>
              <a:latin typeface="黑体" panose="02010609060101010101" pitchFamily="49" charset="-122"/>
              <a:ea typeface="黑体" panose="02010609060101010101" pitchFamily="49" charset="-122"/>
            </a:endParaRPr>
          </a:p>
          <a:p>
            <a:pPr algn="ctr"/>
            <a:r>
              <a:rPr lang="en-US" altLang="zh-CN" sz="2000" dirty="0" smtClean="0">
                <a:solidFill>
                  <a:schemeClr val="bg2">
                    <a:lumMod val="25000"/>
                  </a:schemeClr>
                </a:solidFill>
                <a:latin typeface="黑体" panose="02010609060101010101" pitchFamily="49" charset="-122"/>
                <a:ea typeface="黑体" panose="02010609060101010101" pitchFamily="49" charset="-122"/>
              </a:rPr>
              <a:t>4.</a:t>
            </a:r>
            <a:r>
              <a:rPr lang="zh-CN" altLang="en-US" sz="2000" dirty="0" smtClean="0">
                <a:solidFill>
                  <a:schemeClr val="bg2">
                    <a:lumMod val="25000"/>
                  </a:schemeClr>
                </a:solidFill>
                <a:latin typeface="黑体" panose="02010609060101010101" pitchFamily="49" charset="-122"/>
                <a:ea typeface="黑体" panose="02010609060101010101" pitchFamily="49" charset="-122"/>
              </a:rPr>
              <a:t>中等</a:t>
            </a:r>
            <a:r>
              <a:rPr lang="zh-CN" altLang="en-US" sz="2000" dirty="0">
                <a:solidFill>
                  <a:schemeClr val="bg2">
                    <a:lumMod val="25000"/>
                  </a:schemeClr>
                </a:solidFill>
                <a:latin typeface="黑体" panose="02010609060101010101" pitchFamily="49" charset="-122"/>
                <a:ea typeface="黑体" panose="02010609060101010101" pitchFamily="49" charset="-122"/>
              </a:rPr>
              <a:t>收入者群体应初步拥有大体相近的价值观及行为规范。</a:t>
            </a:r>
          </a:p>
        </p:txBody>
      </p:sp>
      <p:sp>
        <p:nvSpPr>
          <p:cNvPr id="11" name="矩形 10"/>
          <p:cNvSpPr/>
          <p:nvPr/>
        </p:nvSpPr>
        <p:spPr>
          <a:xfrm>
            <a:off x="1274392" y="1941775"/>
            <a:ext cx="646331" cy="369332"/>
          </a:xfrm>
          <a:prstGeom prst="rect">
            <a:avLst/>
          </a:prstGeom>
        </p:spPr>
        <p:txBody>
          <a:bodyPr wrap="none">
            <a:spAutoFit/>
          </a:bodyPr>
          <a:lstStyle/>
          <a:p>
            <a:r>
              <a:rPr lang="zh-CN" altLang="en-US" dirty="0" smtClean="0">
                <a:latin typeface="黑体" panose="02010609060101010101" pitchFamily="49" charset="-122"/>
                <a:ea typeface="黑体" panose="02010609060101010101" pitchFamily="49" charset="-122"/>
              </a:rPr>
              <a:t>辨析</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558398705"/>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50"/>
                                        <p:tgtEl>
                                          <p:spTgt spid="11"/>
                                        </p:tgtEl>
                                      </p:cBhvr>
                                    </p:animEffect>
                                  </p:childTnLst>
                                </p:cTn>
                              </p:par>
                            </p:childTnLst>
                          </p:cTn>
                        </p:par>
                        <p:par>
                          <p:cTn id="13" fill="hold">
                            <p:stCondLst>
                              <p:cond delay="1250"/>
                            </p:stCondLst>
                            <p:childTnLst>
                              <p:par>
                                <p:cTn id="14" presetID="2" presetClass="entr" presetSubtype="4" decel="100000" fill="hold" grpId="0" nodeType="afterEffect">
                                  <p:stCondLst>
                                    <p:cond delay="500"/>
                                  </p:stCondLst>
                                  <p:childTnLst>
                                    <p:set>
                                      <p:cBhvr>
                                        <p:cTn id="15" dur="1" fill="hold">
                                          <p:stCondLst>
                                            <p:cond delay="0"/>
                                          </p:stCondLst>
                                        </p:cTn>
                                        <p:tgtEl>
                                          <p:spTgt spid="27"/>
                                        </p:tgtEl>
                                        <p:attrNameLst>
                                          <p:attrName>style.visibility</p:attrName>
                                        </p:attrNameLst>
                                      </p:cBhvr>
                                      <p:to>
                                        <p:strVal val="visible"/>
                                      </p:to>
                                    </p:set>
                                    <p:anim calcmode="lin" valueType="num">
                                      <p:cBhvr additive="base">
                                        <p:cTn id="16" dur="500" fill="hold"/>
                                        <p:tgtEl>
                                          <p:spTgt spid="27"/>
                                        </p:tgtEl>
                                        <p:attrNameLst>
                                          <p:attrName>ppt_x</p:attrName>
                                        </p:attrNameLst>
                                      </p:cBhvr>
                                      <p:tavLst>
                                        <p:tav tm="0">
                                          <p:val>
                                            <p:strVal val="#ppt_x"/>
                                          </p:val>
                                        </p:tav>
                                        <p:tav tm="100000">
                                          <p:val>
                                            <p:strVal val="#ppt_x"/>
                                          </p:val>
                                        </p:tav>
                                      </p:tavLst>
                                    </p:anim>
                                    <p:anim calcmode="lin" valueType="num">
                                      <p:cBhvr additive="base">
                                        <p:cTn id="17" dur="500" fill="hold"/>
                                        <p:tgtEl>
                                          <p:spTgt spid="27"/>
                                        </p:tgtEl>
                                        <p:attrNameLst>
                                          <p:attrName>ppt_y</p:attrName>
                                        </p:attrNameLst>
                                      </p:cBhvr>
                                      <p:tavLst>
                                        <p:tav tm="0">
                                          <p:val>
                                            <p:strVal val="1+#ppt_h/2"/>
                                          </p:val>
                                        </p:tav>
                                        <p:tav tm="100000">
                                          <p:val>
                                            <p:strVal val="#ppt_y"/>
                                          </p:val>
                                        </p:tav>
                                      </p:tavLst>
                                    </p:anim>
                                  </p:childTnLst>
                                </p:cTn>
                              </p:par>
                            </p:childTnLst>
                          </p:cTn>
                        </p:par>
                        <p:par>
                          <p:cTn id="18" fill="hold">
                            <p:stCondLst>
                              <p:cond delay="2250"/>
                            </p:stCondLst>
                            <p:childTnLst>
                              <p:par>
                                <p:cTn id="19" presetID="10" presetClass="entr" presetSubtype="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250"/>
                                        <p:tgtEl>
                                          <p:spTgt spid="3"/>
                                        </p:tgtEl>
                                      </p:cBhvr>
                                    </p:animEffect>
                                  </p:childTnLst>
                                </p:cTn>
                              </p:par>
                            </p:childTnLst>
                          </p:cTn>
                        </p:par>
                        <p:par>
                          <p:cTn id="22" fill="hold">
                            <p:stCondLst>
                              <p:cond delay="2500"/>
                            </p:stCondLst>
                            <p:childTnLst>
                              <p:par>
                                <p:cTn id="23" presetID="10" presetClass="entr" presetSubtype="0" fill="hold" nodeType="afterEffect">
                                  <p:stCondLst>
                                    <p:cond delay="500"/>
                                  </p:stCondLst>
                                  <p:childTnLst>
                                    <p:set>
                                      <p:cBhvr>
                                        <p:cTn id="24" dur="1" fill="hold">
                                          <p:stCondLst>
                                            <p:cond delay="0"/>
                                          </p:stCondLst>
                                        </p:cTn>
                                        <p:tgtEl>
                                          <p:spTgt spid="10">
                                            <p:txEl>
                                              <p:pRg st="0" end="0"/>
                                            </p:txEl>
                                          </p:spTgt>
                                        </p:tgtEl>
                                        <p:attrNameLst>
                                          <p:attrName>style.visibility</p:attrName>
                                        </p:attrNameLst>
                                      </p:cBhvr>
                                      <p:to>
                                        <p:strVal val="visible"/>
                                      </p:to>
                                    </p:set>
                                    <p:animEffect transition="in" filter="fade">
                                      <p:cBhvr>
                                        <p:cTn id="25" dur="250"/>
                                        <p:tgtEl>
                                          <p:spTgt spid="10">
                                            <p:txEl>
                                              <p:pRg st="0" end="0"/>
                                            </p:txEl>
                                          </p:spTgt>
                                        </p:tgtEl>
                                      </p:cBhvr>
                                    </p:animEffect>
                                  </p:childTnLst>
                                </p:cTn>
                              </p:par>
                            </p:childTnLst>
                          </p:cTn>
                        </p:par>
                        <p:par>
                          <p:cTn id="26" fill="hold">
                            <p:stCondLst>
                              <p:cond delay="3250"/>
                            </p:stCondLst>
                            <p:childTnLst>
                              <p:par>
                                <p:cTn id="27" presetID="10" presetClass="entr" presetSubtype="0" fill="hold" nodeType="afterEffect">
                                  <p:stCondLst>
                                    <p:cond delay="0"/>
                                  </p:stCondLst>
                                  <p:childTnLst>
                                    <p:set>
                                      <p:cBhvr>
                                        <p:cTn id="28" dur="1" fill="hold">
                                          <p:stCondLst>
                                            <p:cond delay="0"/>
                                          </p:stCondLst>
                                        </p:cTn>
                                        <p:tgtEl>
                                          <p:spTgt spid="10">
                                            <p:txEl>
                                              <p:pRg st="2" end="2"/>
                                            </p:txEl>
                                          </p:spTgt>
                                        </p:tgtEl>
                                        <p:attrNameLst>
                                          <p:attrName>style.visibility</p:attrName>
                                        </p:attrNameLst>
                                      </p:cBhvr>
                                      <p:to>
                                        <p:strVal val="visible"/>
                                      </p:to>
                                    </p:set>
                                    <p:animEffect transition="in" filter="fade">
                                      <p:cBhvr>
                                        <p:cTn id="29" dur="250"/>
                                        <p:tgtEl>
                                          <p:spTgt spid="10">
                                            <p:txEl>
                                              <p:pRg st="2" end="2"/>
                                            </p:txEl>
                                          </p:spTgt>
                                        </p:tgtEl>
                                      </p:cBhvr>
                                    </p:animEffect>
                                  </p:childTnLst>
                                </p:cTn>
                              </p:par>
                            </p:childTnLst>
                          </p:cTn>
                        </p:par>
                        <p:par>
                          <p:cTn id="30" fill="hold">
                            <p:stCondLst>
                              <p:cond delay="3500"/>
                            </p:stCondLst>
                            <p:childTnLst>
                              <p:par>
                                <p:cTn id="31" presetID="10" presetClass="entr" presetSubtype="0" fill="hold" nodeType="afterEffect">
                                  <p:stCondLst>
                                    <p:cond delay="0"/>
                                  </p:stCondLst>
                                  <p:childTnLst>
                                    <p:set>
                                      <p:cBhvr>
                                        <p:cTn id="32" dur="1" fill="hold">
                                          <p:stCondLst>
                                            <p:cond delay="0"/>
                                          </p:stCondLst>
                                        </p:cTn>
                                        <p:tgtEl>
                                          <p:spTgt spid="10">
                                            <p:txEl>
                                              <p:pRg st="4" end="4"/>
                                            </p:txEl>
                                          </p:spTgt>
                                        </p:tgtEl>
                                        <p:attrNameLst>
                                          <p:attrName>style.visibility</p:attrName>
                                        </p:attrNameLst>
                                      </p:cBhvr>
                                      <p:to>
                                        <p:strVal val="visible"/>
                                      </p:to>
                                    </p:set>
                                    <p:animEffect transition="in" filter="fade">
                                      <p:cBhvr>
                                        <p:cTn id="33" dur="250"/>
                                        <p:tgtEl>
                                          <p:spTgt spid="10">
                                            <p:txEl>
                                              <p:pRg st="4" end="4"/>
                                            </p:txEl>
                                          </p:spTgt>
                                        </p:tgtEl>
                                      </p:cBhvr>
                                    </p:animEffect>
                                  </p:childTnLst>
                                </p:cTn>
                              </p:par>
                            </p:childTnLst>
                          </p:cTn>
                        </p:par>
                        <p:par>
                          <p:cTn id="34" fill="hold">
                            <p:stCondLst>
                              <p:cond delay="3750"/>
                            </p:stCondLst>
                            <p:childTnLst>
                              <p:par>
                                <p:cTn id="35" presetID="10" presetClass="entr" presetSubtype="0" fill="hold" nodeType="afterEffect">
                                  <p:stCondLst>
                                    <p:cond delay="0"/>
                                  </p:stCondLst>
                                  <p:childTnLst>
                                    <p:set>
                                      <p:cBhvr>
                                        <p:cTn id="36" dur="1" fill="hold">
                                          <p:stCondLst>
                                            <p:cond delay="0"/>
                                          </p:stCondLst>
                                        </p:cTn>
                                        <p:tgtEl>
                                          <p:spTgt spid="10">
                                            <p:txEl>
                                              <p:pRg st="6" end="6"/>
                                            </p:txEl>
                                          </p:spTgt>
                                        </p:tgtEl>
                                        <p:attrNameLst>
                                          <p:attrName>style.visibility</p:attrName>
                                        </p:attrNameLst>
                                      </p:cBhvr>
                                      <p:to>
                                        <p:strVal val="visible"/>
                                      </p:to>
                                    </p:set>
                                    <p:animEffect transition="in" filter="fade">
                                      <p:cBhvr>
                                        <p:cTn id="37" dur="25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 grpId="0" animBg="1"/>
      <p:bldP spid="3"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8822844" y="3881176"/>
            <a:ext cx="3229797" cy="661097"/>
          </a:xfrm>
          <a:prstGeom prst="rect">
            <a:avLst/>
          </a:prstGeom>
          <a:gradFill flip="none" rotWithShape="1">
            <a:gsLst>
              <a:gs pos="0">
                <a:schemeClr val="accent4">
                  <a:lumMod val="5000"/>
                  <a:lumOff val="95000"/>
                </a:schemeClr>
              </a:gs>
              <a:gs pos="100000">
                <a:schemeClr val="accent4">
                  <a:lumMod val="30000"/>
                  <a:lumOff val="70000"/>
                </a:schemeClr>
              </a:gs>
            </a:gsLst>
            <a:lin ang="1080000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5" name="矩形 14"/>
          <p:cNvSpPr/>
          <p:nvPr/>
        </p:nvSpPr>
        <p:spPr>
          <a:xfrm>
            <a:off x="8185701" y="2346866"/>
            <a:ext cx="3229797" cy="661097"/>
          </a:xfrm>
          <a:prstGeom prst="rect">
            <a:avLst/>
          </a:prstGeom>
          <a:gradFill flip="none" rotWithShape="1">
            <a:gsLst>
              <a:gs pos="0">
                <a:schemeClr val="accent2">
                  <a:lumMod val="5000"/>
                  <a:lumOff val="95000"/>
                </a:schemeClr>
              </a:gs>
              <a:gs pos="100000">
                <a:schemeClr val="accent2">
                  <a:lumMod val="30000"/>
                  <a:lumOff val="70000"/>
                </a:schemeClr>
              </a:gs>
            </a:gsLst>
            <a:lin ang="1080000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4" name="矩形 13"/>
          <p:cNvSpPr/>
          <p:nvPr/>
        </p:nvSpPr>
        <p:spPr>
          <a:xfrm>
            <a:off x="622697" y="3881177"/>
            <a:ext cx="3229797" cy="661097"/>
          </a:xfrm>
          <a:prstGeom prst="rect">
            <a:avLst/>
          </a:prstGeom>
          <a:gradFill flip="none" rotWithShape="1">
            <a:gsLst>
              <a:gs pos="0">
                <a:schemeClr val="accent6">
                  <a:lumMod val="5000"/>
                  <a:lumOff val="95000"/>
                </a:schemeClr>
              </a:gs>
              <a:gs pos="100000">
                <a:schemeClr val="accent6">
                  <a:lumMod val="30000"/>
                  <a:lumOff val="7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3" name="矩形 12"/>
          <p:cNvSpPr/>
          <p:nvPr/>
        </p:nvSpPr>
        <p:spPr>
          <a:xfrm>
            <a:off x="1246993" y="2346867"/>
            <a:ext cx="3229797" cy="661097"/>
          </a:xfrm>
          <a:prstGeom prst="rect">
            <a:avLst/>
          </a:prstGeom>
          <a:gradFill flip="none" rotWithShape="1">
            <a:gsLst>
              <a:gs pos="0">
                <a:schemeClr val="accent1">
                  <a:lumMod val="5000"/>
                  <a:lumOff val="95000"/>
                </a:schemeClr>
              </a:gs>
              <a:gs pos="100000">
                <a:schemeClr val="accent1">
                  <a:lumMod val="30000"/>
                  <a:lumOff val="7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 name="等腰三角形 5"/>
          <p:cNvSpPr/>
          <p:nvPr/>
        </p:nvSpPr>
        <p:spPr>
          <a:xfrm>
            <a:off x="4399669" y="1905709"/>
            <a:ext cx="3949215" cy="340449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矩形 2"/>
          <p:cNvSpPr/>
          <p:nvPr/>
        </p:nvSpPr>
        <p:spPr>
          <a:xfrm>
            <a:off x="-13787473" y="781782"/>
            <a:ext cx="19606868" cy="564974"/>
          </a:xfrm>
          <a:prstGeom prst="rect">
            <a:avLst/>
          </a:prstGeom>
          <a:solidFill>
            <a:schemeClr val="accent4">
              <a:alpha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 name="矩形 3"/>
          <p:cNvSpPr/>
          <p:nvPr/>
        </p:nvSpPr>
        <p:spPr>
          <a:xfrm>
            <a:off x="838200" y="474372"/>
            <a:ext cx="872384" cy="872384"/>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4400" dirty="0" smtClean="0">
                <a:latin typeface="黑体" panose="02010609060101010101" pitchFamily="49" charset="-122"/>
                <a:ea typeface="黑体" panose="02010609060101010101" pitchFamily="49" charset="-122"/>
              </a:rPr>
              <a:t>02</a:t>
            </a:r>
            <a:endParaRPr lang="zh-CN" altLang="en-US" sz="4400" dirty="0">
              <a:latin typeface="黑体" panose="02010609060101010101" pitchFamily="49" charset="-122"/>
              <a:ea typeface="黑体" panose="02010609060101010101" pitchFamily="49" charset="-122"/>
            </a:endParaRPr>
          </a:p>
        </p:txBody>
      </p:sp>
      <p:sp>
        <p:nvSpPr>
          <p:cNvPr id="5" name="文本框 4"/>
          <p:cNvSpPr txBox="1"/>
          <p:nvPr/>
        </p:nvSpPr>
        <p:spPr>
          <a:xfrm>
            <a:off x="1904221" y="864214"/>
            <a:ext cx="3785379"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为什么要扩大中等收入群体</a:t>
            </a:r>
          </a:p>
        </p:txBody>
      </p:sp>
      <p:sp>
        <p:nvSpPr>
          <p:cNvPr id="8" name="等腰三角形 7"/>
          <p:cNvSpPr/>
          <p:nvPr/>
        </p:nvSpPr>
        <p:spPr>
          <a:xfrm>
            <a:off x="5123471" y="1905709"/>
            <a:ext cx="2501610" cy="2156560"/>
          </a:xfrm>
          <a:prstGeom prst="triangl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7" name="等腰三角形 6"/>
          <p:cNvSpPr/>
          <p:nvPr/>
        </p:nvSpPr>
        <p:spPr>
          <a:xfrm>
            <a:off x="5588395" y="1905709"/>
            <a:ext cx="1571762" cy="1354967"/>
          </a:xfrm>
          <a:prstGeom prst="triangle">
            <a:avLst/>
          </a:prstGeom>
          <a:solidFill>
            <a:srgbClr val="E6681A"/>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9" name="矩形 8"/>
          <p:cNvSpPr/>
          <p:nvPr/>
        </p:nvSpPr>
        <p:spPr>
          <a:xfrm>
            <a:off x="2109088" y="2477361"/>
            <a:ext cx="2236510" cy="400110"/>
          </a:xfrm>
          <a:prstGeom prst="rect">
            <a:avLst/>
          </a:prstGeom>
        </p:spPr>
        <p:txBody>
          <a:bodyPr wrap="none">
            <a:spAutoFit/>
          </a:bodyPr>
          <a:lstStyle/>
          <a:p>
            <a:pPr algn="just">
              <a:spcAft>
                <a:spcPts val="0"/>
              </a:spcAft>
            </a:pPr>
            <a:r>
              <a:rPr lang="zh-CN" altLang="zh-CN" sz="2000" kern="100" dirty="0" smtClean="0">
                <a:latin typeface="黑体" panose="02010609060101010101" pitchFamily="49" charset="-122"/>
                <a:ea typeface="黑体" panose="02010609060101010101" pitchFamily="49" charset="-122"/>
                <a:cs typeface="Times New Roman" panose="02020603050405020304" pitchFamily="18" charset="0"/>
              </a:rPr>
              <a:t>体现共享发展理念</a:t>
            </a:r>
            <a:endParaRPr lang="zh-CN" altLang="zh-CN" sz="2000" kern="1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10" name="矩形 9"/>
          <p:cNvSpPr/>
          <p:nvPr/>
        </p:nvSpPr>
        <p:spPr>
          <a:xfrm>
            <a:off x="1952699" y="4011671"/>
            <a:ext cx="1723549" cy="400110"/>
          </a:xfrm>
          <a:prstGeom prst="rect">
            <a:avLst/>
          </a:prstGeom>
        </p:spPr>
        <p:txBody>
          <a:bodyPr wrap="none">
            <a:spAutoFit/>
          </a:bodyPr>
          <a:lstStyle/>
          <a:p>
            <a:r>
              <a:rPr lang="zh-CN" altLang="zh-CN" sz="2000" dirty="0">
                <a:latin typeface="黑体" panose="02010609060101010101" pitchFamily="49" charset="-122"/>
                <a:ea typeface="黑体" panose="02010609060101010101" pitchFamily="49" charset="-122"/>
                <a:cs typeface="Times New Roman" panose="02020603050405020304" pitchFamily="18" charset="0"/>
              </a:rPr>
              <a:t>促进共同富裕</a:t>
            </a:r>
            <a:endParaRPr lang="zh-CN" altLang="en-US" sz="2000" dirty="0">
              <a:latin typeface="黑体" panose="02010609060101010101" pitchFamily="49" charset="-122"/>
              <a:ea typeface="黑体" panose="02010609060101010101" pitchFamily="49" charset="-122"/>
            </a:endParaRPr>
          </a:p>
        </p:txBody>
      </p:sp>
      <p:sp>
        <p:nvSpPr>
          <p:cNvPr id="11" name="矩形 10"/>
          <p:cNvSpPr/>
          <p:nvPr/>
        </p:nvSpPr>
        <p:spPr>
          <a:xfrm>
            <a:off x="8435564" y="2477361"/>
            <a:ext cx="2236510" cy="400110"/>
          </a:xfrm>
          <a:prstGeom prst="rect">
            <a:avLst/>
          </a:prstGeom>
        </p:spPr>
        <p:txBody>
          <a:bodyPr wrap="none">
            <a:spAutoFit/>
          </a:bodyPr>
          <a:lstStyle/>
          <a:p>
            <a:pPr algn="just">
              <a:spcAft>
                <a:spcPts val="0"/>
              </a:spcAft>
            </a:pPr>
            <a:r>
              <a:rPr lang="zh-CN" altLang="zh-CN" sz="2000" kern="100" dirty="0" smtClean="0">
                <a:latin typeface="黑体" panose="02010609060101010101" pitchFamily="49" charset="-122"/>
                <a:ea typeface="黑体" panose="02010609060101010101" pitchFamily="49" charset="-122"/>
                <a:cs typeface="Times New Roman" panose="02020603050405020304" pitchFamily="18" charset="0"/>
              </a:rPr>
              <a:t>促进社会公平正义</a:t>
            </a:r>
            <a:endParaRPr lang="zh-CN" altLang="zh-CN" sz="2000" kern="1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12" name="矩形 11"/>
          <p:cNvSpPr/>
          <p:nvPr/>
        </p:nvSpPr>
        <p:spPr>
          <a:xfrm>
            <a:off x="9079324" y="4011671"/>
            <a:ext cx="1723549" cy="400110"/>
          </a:xfrm>
          <a:prstGeom prst="rect">
            <a:avLst/>
          </a:prstGeom>
        </p:spPr>
        <p:txBody>
          <a:bodyPr wrap="none">
            <a:spAutoFit/>
          </a:bodyPr>
          <a:lstStyle/>
          <a:p>
            <a:pPr algn="just">
              <a:spcAft>
                <a:spcPts val="0"/>
              </a:spcAft>
            </a:pPr>
            <a:r>
              <a:rPr lang="zh-CN" altLang="zh-CN" sz="2000" kern="100" dirty="0">
                <a:latin typeface="黑体" panose="02010609060101010101" pitchFamily="49" charset="-122"/>
                <a:ea typeface="黑体" panose="02010609060101010101" pitchFamily="49" charset="-122"/>
                <a:cs typeface="Times New Roman" panose="02020603050405020304" pitchFamily="18" charset="0"/>
              </a:rPr>
              <a:t>释放消费潜力</a:t>
            </a:r>
          </a:p>
        </p:txBody>
      </p:sp>
      <p:pic>
        <p:nvPicPr>
          <p:cNvPr id="18" name="图片 17"/>
          <p:cNvPicPr>
            <a:picLocks noChangeAspect="1"/>
          </p:cNvPicPr>
          <p:nvPr/>
        </p:nvPicPr>
        <p:blipFill rotWithShape="1">
          <a:blip r:embed="rId2"/>
          <a:srcRect l="9713" r="14854"/>
          <a:stretch/>
        </p:blipFill>
        <p:spPr>
          <a:xfrm>
            <a:off x="5140064" y="1480503"/>
            <a:ext cx="2485017" cy="4252609"/>
          </a:xfrm>
          <a:prstGeom prst="rect">
            <a:avLst/>
          </a:prstGeom>
        </p:spPr>
      </p:pic>
      <p:sp>
        <p:nvSpPr>
          <p:cNvPr id="19" name="文本框 18"/>
          <p:cNvSpPr txBox="1"/>
          <p:nvPr/>
        </p:nvSpPr>
        <p:spPr>
          <a:xfrm>
            <a:off x="4399669" y="5562145"/>
            <a:ext cx="3949215" cy="369332"/>
          </a:xfrm>
          <a:prstGeom prst="rect">
            <a:avLst/>
          </a:prstGeom>
          <a:noFill/>
        </p:spPr>
        <p:txBody>
          <a:bodyPr wrap="square" rtlCol="0">
            <a:spAutoFit/>
          </a:bodyPr>
          <a:lstStyle/>
          <a:p>
            <a:pPr algn="ctr"/>
            <a:r>
              <a:rPr lang="zh-CN" altLang="en-US" dirty="0" smtClean="0">
                <a:latin typeface="黑体" panose="02010609060101010101" pitchFamily="49" charset="-122"/>
                <a:ea typeface="黑体" panose="02010609060101010101" pitchFamily="49" charset="-122"/>
              </a:rPr>
              <a:t>金字塔型社会结构</a:t>
            </a:r>
            <a:endParaRPr lang="zh-CN" altLang="en-US" dirty="0">
              <a:latin typeface="黑体" panose="02010609060101010101" pitchFamily="49" charset="-122"/>
              <a:ea typeface="黑体" panose="02010609060101010101" pitchFamily="49" charset="-122"/>
            </a:endParaRPr>
          </a:p>
        </p:txBody>
      </p:sp>
      <p:sp>
        <p:nvSpPr>
          <p:cNvPr id="20" name="文本框 19"/>
          <p:cNvSpPr txBox="1"/>
          <p:nvPr/>
        </p:nvSpPr>
        <p:spPr>
          <a:xfrm>
            <a:off x="4399668" y="5904079"/>
            <a:ext cx="3949215" cy="369332"/>
          </a:xfrm>
          <a:prstGeom prst="rect">
            <a:avLst/>
          </a:prstGeom>
          <a:noFill/>
        </p:spPr>
        <p:txBody>
          <a:bodyPr wrap="square" rtlCol="0">
            <a:spAutoFit/>
          </a:bodyPr>
          <a:lstStyle/>
          <a:p>
            <a:pPr algn="ctr"/>
            <a:r>
              <a:rPr lang="zh-CN" altLang="en-US" dirty="0" smtClean="0">
                <a:latin typeface="黑体" panose="02010609060101010101" pitchFamily="49" charset="-122"/>
                <a:ea typeface="黑体" panose="02010609060101010101" pitchFamily="49" charset="-122"/>
              </a:rPr>
              <a:t>橄榄型社会结构</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213231029"/>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1+#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8"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0-#ppt_w/2"/>
                                          </p:val>
                                        </p:tav>
                                        <p:tav tm="100000">
                                          <p:val>
                                            <p:strVal val="#ppt_x"/>
                                          </p:val>
                                        </p:tav>
                                      </p:tavLst>
                                    </p:anim>
                                    <p:anim calcmode="lin" valueType="num">
                                      <p:cBhvr additive="base">
                                        <p:cTn id="22" dur="500" fill="hold"/>
                                        <p:tgtEl>
                                          <p:spTgt spid="13"/>
                                        </p:tgtEl>
                                        <p:attrNameLst>
                                          <p:attrName>ppt_y</p:attrName>
                                        </p:attrNameLst>
                                      </p:cBhvr>
                                      <p:tavLst>
                                        <p:tav tm="0">
                                          <p:val>
                                            <p:strVal val="#ppt_y"/>
                                          </p:val>
                                        </p:tav>
                                        <p:tav tm="100000">
                                          <p:val>
                                            <p:strVal val="#ppt_y"/>
                                          </p:val>
                                        </p:tav>
                                      </p:tavLst>
                                    </p:anim>
                                  </p:childTnLst>
                                </p:cTn>
                              </p:par>
                              <p:par>
                                <p:cTn id="23" presetID="2" presetClass="entr" presetSubtype="8" decel="10000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0-#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decel="10000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0-#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0-#ppt_w/2"/>
                                          </p:val>
                                        </p:tav>
                                        <p:tav tm="100000">
                                          <p:val>
                                            <p:strVal val="#ppt_x"/>
                                          </p:val>
                                        </p:tav>
                                      </p:tavLst>
                                    </p:anim>
                                    <p:anim calcmode="lin" valueType="num">
                                      <p:cBhvr additive="base">
                                        <p:cTn id="36"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2" decel="10000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1+#ppt_w/2"/>
                                          </p:val>
                                        </p:tav>
                                        <p:tav tm="100000">
                                          <p:val>
                                            <p:strVal val="#ppt_x"/>
                                          </p:val>
                                        </p:tav>
                                      </p:tavLst>
                                    </p:anim>
                                    <p:anim calcmode="lin" valueType="num">
                                      <p:cBhvr additive="base">
                                        <p:cTn id="42" dur="500" fill="hold"/>
                                        <p:tgtEl>
                                          <p:spTgt spid="15"/>
                                        </p:tgtEl>
                                        <p:attrNameLst>
                                          <p:attrName>ppt_y</p:attrName>
                                        </p:attrNameLst>
                                      </p:cBhvr>
                                      <p:tavLst>
                                        <p:tav tm="0">
                                          <p:val>
                                            <p:strVal val="#ppt_y"/>
                                          </p:val>
                                        </p:tav>
                                        <p:tav tm="100000">
                                          <p:val>
                                            <p:strVal val="#ppt_y"/>
                                          </p:val>
                                        </p:tav>
                                      </p:tavLst>
                                    </p:anim>
                                  </p:childTnLst>
                                </p:cTn>
                              </p:par>
                              <p:par>
                                <p:cTn id="43" presetID="2" presetClass="entr" presetSubtype="2" decel="10000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fill="hold"/>
                                        <p:tgtEl>
                                          <p:spTgt spid="11"/>
                                        </p:tgtEl>
                                        <p:attrNameLst>
                                          <p:attrName>ppt_x</p:attrName>
                                        </p:attrNameLst>
                                      </p:cBhvr>
                                      <p:tavLst>
                                        <p:tav tm="0">
                                          <p:val>
                                            <p:strVal val="1+#ppt_w/2"/>
                                          </p:val>
                                        </p:tav>
                                        <p:tav tm="100000">
                                          <p:val>
                                            <p:strVal val="#ppt_x"/>
                                          </p:val>
                                        </p:tav>
                                      </p:tavLst>
                                    </p:anim>
                                    <p:anim calcmode="lin" valueType="num">
                                      <p:cBhvr additive="base">
                                        <p:cTn id="46"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2" decel="10000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500" fill="hold"/>
                                        <p:tgtEl>
                                          <p:spTgt spid="16"/>
                                        </p:tgtEl>
                                        <p:attrNameLst>
                                          <p:attrName>ppt_x</p:attrName>
                                        </p:attrNameLst>
                                      </p:cBhvr>
                                      <p:tavLst>
                                        <p:tav tm="0">
                                          <p:val>
                                            <p:strVal val="1+#ppt_w/2"/>
                                          </p:val>
                                        </p:tav>
                                        <p:tav tm="100000">
                                          <p:val>
                                            <p:strVal val="#ppt_x"/>
                                          </p:val>
                                        </p:tav>
                                      </p:tavLst>
                                    </p:anim>
                                    <p:anim calcmode="lin" valueType="num">
                                      <p:cBhvr additive="base">
                                        <p:cTn id="52" dur="500" fill="hold"/>
                                        <p:tgtEl>
                                          <p:spTgt spid="16"/>
                                        </p:tgtEl>
                                        <p:attrNameLst>
                                          <p:attrName>ppt_y</p:attrName>
                                        </p:attrNameLst>
                                      </p:cBhvr>
                                      <p:tavLst>
                                        <p:tav tm="0">
                                          <p:val>
                                            <p:strVal val="#ppt_y"/>
                                          </p:val>
                                        </p:tav>
                                        <p:tav tm="100000">
                                          <p:val>
                                            <p:strVal val="#ppt_y"/>
                                          </p:val>
                                        </p:tav>
                                      </p:tavLst>
                                    </p:anim>
                                  </p:childTnLst>
                                </p:cTn>
                              </p:par>
                              <p:par>
                                <p:cTn id="53" presetID="2" presetClass="entr" presetSubtype="2" decel="100000"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1+#ppt_w/2"/>
                                          </p:val>
                                        </p:tav>
                                        <p:tav tm="100000">
                                          <p:val>
                                            <p:strVal val="#ppt_x"/>
                                          </p:val>
                                        </p:tav>
                                      </p:tavLst>
                                    </p:anim>
                                    <p:anim calcmode="lin" valueType="num">
                                      <p:cBhvr additive="base">
                                        <p:cTn id="56" dur="500" fill="hold"/>
                                        <p:tgtEl>
                                          <p:spTgt spid="12"/>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1" presetClass="entr" presetSubtype="0" fill="hold" grpId="0" nodeType="afterEffect">
                                  <p:stCondLst>
                                    <p:cond delay="0"/>
                                  </p:stCondLst>
                                  <p:childTnLst>
                                    <p:set>
                                      <p:cBhvr>
                                        <p:cTn id="59" dur="1" fill="hold">
                                          <p:stCondLst>
                                            <p:cond delay="0"/>
                                          </p:stCondLst>
                                        </p:cTn>
                                        <p:tgtEl>
                                          <p:spTgt spid="7"/>
                                        </p:tgtEl>
                                        <p:attrNameLst>
                                          <p:attrName>style.visibility</p:attrName>
                                        </p:attrNameLst>
                                      </p:cBhvr>
                                      <p:to>
                                        <p:strVal val="visible"/>
                                      </p:to>
                                    </p:set>
                                  </p:childTnLst>
                                </p:cTn>
                              </p:par>
                            </p:childTnLst>
                          </p:cTn>
                        </p:par>
                        <p:par>
                          <p:cTn id="60" fill="hold">
                            <p:stCondLst>
                              <p:cond delay="500"/>
                            </p:stCondLst>
                            <p:childTnLst>
                              <p:par>
                                <p:cTn id="61" presetID="1" presetClass="entr" presetSubtype="0" fill="hold" grpId="0" nodeType="afterEffect">
                                  <p:stCondLst>
                                    <p:cond delay="500"/>
                                  </p:stCondLst>
                                  <p:childTnLst>
                                    <p:set>
                                      <p:cBhvr>
                                        <p:cTn id="62" dur="1" fill="hold">
                                          <p:stCondLst>
                                            <p:cond delay="0"/>
                                          </p:stCondLst>
                                        </p:cTn>
                                        <p:tgtEl>
                                          <p:spTgt spid="8"/>
                                        </p:tgtEl>
                                        <p:attrNameLst>
                                          <p:attrName>style.visibility</p:attrName>
                                        </p:attrNameLst>
                                      </p:cBhvr>
                                      <p:to>
                                        <p:strVal val="visible"/>
                                      </p:to>
                                    </p:set>
                                  </p:childTnLst>
                                </p:cTn>
                              </p:par>
                            </p:childTnLst>
                          </p:cTn>
                        </p:par>
                        <p:par>
                          <p:cTn id="63" fill="hold">
                            <p:stCondLst>
                              <p:cond delay="1000"/>
                            </p:stCondLst>
                            <p:childTnLst>
                              <p:par>
                                <p:cTn id="64" presetID="1" presetClass="entr" presetSubtype="0" fill="hold" grpId="0" nodeType="afterEffect">
                                  <p:stCondLst>
                                    <p:cond delay="500"/>
                                  </p:stCondLst>
                                  <p:childTnLst>
                                    <p:set>
                                      <p:cBhvr>
                                        <p:cTn id="65" dur="1" fill="hold">
                                          <p:stCondLst>
                                            <p:cond delay="0"/>
                                          </p:stCondLst>
                                        </p:cTn>
                                        <p:tgtEl>
                                          <p:spTgt spid="6"/>
                                        </p:tgtEl>
                                        <p:attrNameLst>
                                          <p:attrName>style.visibility</p:attrName>
                                        </p:attrNameLst>
                                      </p:cBhvr>
                                      <p:to>
                                        <p:strVal val="visible"/>
                                      </p:to>
                                    </p:set>
                                  </p:childTnLst>
                                </p:cTn>
                              </p:par>
                            </p:childTnLst>
                          </p:cTn>
                        </p:par>
                        <p:par>
                          <p:cTn id="66" fill="hold">
                            <p:stCondLst>
                              <p:cond delay="1500"/>
                            </p:stCondLst>
                            <p:childTnLst>
                              <p:par>
                                <p:cTn id="67" presetID="1" presetClass="entr" presetSubtype="0" fill="hold" grpId="0" nodeType="afterEffect">
                                  <p:stCondLst>
                                    <p:cond delay="500"/>
                                  </p:stCondLst>
                                  <p:childTnLst>
                                    <p:set>
                                      <p:cBhvr>
                                        <p:cTn id="68" dur="1" fill="hold">
                                          <p:stCondLst>
                                            <p:cond delay="0"/>
                                          </p:stCondLst>
                                        </p:cTn>
                                        <p:tgtEl>
                                          <p:spTgt spid="1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2" presetClass="exit" presetSubtype="1" accel="100000" fill="hold" grpId="1" nodeType="clickEffect">
                                  <p:stCondLst>
                                    <p:cond delay="0"/>
                                  </p:stCondLst>
                                  <p:childTnLst>
                                    <p:anim calcmode="lin" valueType="num">
                                      <p:cBhvr additive="base">
                                        <p:cTn id="72" dur="500"/>
                                        <p:tgtEl>
                                          <p:spTgt spid="7"/>
                                        </p:tgtEl>
                                        <p:attrNameLst>
                                          <p:attrName>ppt_x</p:attrName>
                                        </p:attrNameLst>
                                      </p:cBhvr>
                                      <p:tavLst>
                                        <p:tav tm="0">
                                          <p:val>
                                            <p:strVal val="ppt_x"/>
                                          </p:val>
                                        </p:tav>
                                        <p:tav tm="100000">
                                          <p:val>
                                            <p:strVal val="ppt_x"/>
                                          </p:val>
                                        </p:tav>
                                      </p:tavLst>
                                    </p:anim>
                                    <p:anim calcmode="lin" valueType="num">
                                      <p:cBhvr additive="base">
                                        <p:cTn id="73" dur="500"/>
                                        <p:tgtEl>
                                          <p:spTgt spid="7"/>
                                        </p:tgtEl>
                                        <p:attrNameLst>
                                          <p:attrName>ppt_y</p:attrName>
                                        </p:attrNameLst>
                                      </p:cBhvr>
                                      <p:tavLst>
                                        <p:tav tm="0">
                                          <p:val>
                                            <p:strVal val="ppt_y"/>
                                          </p:val>
                                        </p:tav>
                                        <p:tav tm="100000">
                                          <p:val>
                                            <p:strVal val="0-ppt_h/2"/>
                                          </p:val>
                                        </p:tav>
                                      </p:tavLst>
                                    </p:anim>
                                    <p:set>
                                      <p:cBhvr>
                                        <p:cTn id="74" dur="1" fill="hold">
                                          <p:stCondLst>
                                            <p:cond delay="499"/>
                                          </p:stCondLst>
                                        </p:cTn>
                                        <p:tgtEl>
                                          <p:spTgt spid="7"/>
                                        </p:tgtEl>
                                        <p:attrNameLst>
                                          <p:attrName>style.visibility</p:attrName>
                                        </p:attrNameLst>
                                      </p:cBhvr>
                                      <p:to>
                                        <p:strVal val="hidden"/>
                                      </p:to>
                                    </p:set>
                                  </p:childTnLst>
                                </p:cTn>
                              </p:par>
                              <p:par>
                                <p:cTn id="75" presetID="2" presetClass="exit" presetSubtype="1" accel="100000" fill="hold" grpId="1" nodeType="withEffect">
                                  <p:stCondLst>
                                    <p:cond delay="0"/>
                                  </p:stCondLst>
                                  <p:childTnLst>
                                    <p:anim calcmode="lin" valueType="num">
                                      <p:cBhvr additive="base">
                                        <p:cTn id="76" dur="500"/>
                                        <p:tgtEl>
                                          <p:spTgt spid="8"/>
                                        </p:tgtEl>
                                        <p:attrNameLst>
                                          <p:attrName>ppt_x</p:attrName>
                                        </p:attrNameLst>
                                      </p:cBhvr>
                                      <p:tavLst>
                                        <p:tav tm="0">
                                          <p:val>
                                            <p:strVal val="ppt_x"/>
                                          </p:val>
                                        </p:tav>
                                        <p:tav tm="100000">
                                          <p:val>
                                            <p:strVal val="ppt_x"/>
                                          </p:val>
                                        </p:tav>
                                      </p:tavLst>
                                    </p:anim>
                                    <p:anim calcmode="lin" valueType="num">
                                      <p:cBhvr additive="base">
                                        <p:cTn id="77" dur="500"/>
                                        <p:tgtEl>
                                          <p:spTgt spid="8"/>
                                        </p:tgtEl>
                                        <p:attrNameLst>
                                          <p:attrName>ppt_y</p:attrName>
                                        </p:attrNameLst>
                                      </p:cBhvr>
                                      <p:tavLst>
                                        <p:tav tm="0">
                                          <p:val>
                                            <p:strVal val="ppt_y"/>
                                          </p:val>
                                        </p:tav>
                                        <p:tav tm="100000">
                                          <p:val>
                                            <p:strVal val="0-ppt_h/2"/>
                                          </p:val>
                                        </p:tav>
                                      </p:tavLst>
                                    </p:anim>
                                    <p:set>
                                      <p:cBhvr>
                                        <p:cTn id="78" dur="1" fill="hold">
                                          <p:stCondLst>
                                            <p:cond delay="499"/>
                                          </p:stCondLst>
                                        </p:cTn>
                                        <p:tgtEl>
                                          <p:spTgt spid="8"/>
                                        </p:tgtEl>
                                        <p:attrNameLst>
                                          <p:attrName>style.visibility</p:attrName>
                                        </p:attrNameLst>
                                      </p:cBhvr>
                                      <p:to>
                                        <p:strVal val="hidden"/>
                                      </p:to>
                                    </p:set>
                                  </p:childTnLst>
                                </p:cTn>
                              </p:par>
                              <p:par>
                                <p:cTn id="79" presetID="2" presetClass="exit" presetSubtype="1" accel="100000" fill="hold" grpId="1" nodeType="withEffect">
                                  <p:stCondLst>
                                    <p:cond delay="0"/>
                                  </p:stCondLst>
                                  <p:childTnLst>
                                    <p:anim calcmode="lin" valueType="num">
                                      <p:cBhvr additive="base">
                                        <p:cTn id="80" dur="500"/>
                                        <p:tgtEl>
                                          <p:spTgt spid="6"/>
                                        </p:tgtEl>
                                        <p:attrNameLst>
                                          <p:attrName>ppt_x</p:attrName>
                                        </p:attrNameLst>
                                      </p:cBhvr>
                                      <p:tavLst>
                                        <p:tav tm="0">
                                          <p:val>
                                            <p:strVal val="ppt_x"/>
                                          </p:val>
                                        </p:tav>
                                        <p:tav tm="100000">
                                          <p:val>
                                            <p:strVal val="ppt_x"/>
                                          </p:val>
                                        </p:tav>
                                      </p:tavLst>
                                    </p:anim>
                                    <p:anim calcmode="lin" valueType="num">
                                      <p:cBhvr additive="base">
                                        <p:cTn id="81" dur="500"/>
                                        <p:tgtEl>
                                          <p:spTgt spid="6"/>
                                        </p:tgtEl>
                                        <p:attrNameLst>
                                          <p:attrName>ppt_y</p:attrName>
                                        </p:attrNameLst>
                                      </p:cBhvr>
                                      <p:tavLst>
                                        <p:tav tm="0">
                                          <p:val>
                                            <p:strVal val="ppt_y"/>
                                          </p:val>
                                        </p:tav>
                                        <p:tav tm="100000">
                                          <p:val>
                                            <p:strVal val="0-ppt_h/2"/>
                                          </p:val>
                                        </p:tav>
                                      </p:tavLst>
                                    </p:anim>
                                    <p:set>
                                      <p:cBhvr>
                                        <p:cTn id="82" dur="1" fill="hold">
                                          <p:stCondLst>
                                            <p:cond delay="499"/>
                                          </p:stCondLst>
                                        </p:cTn>
                                        <p:tgtEl>
                                          <p:spTgt spid="6"/>
                                        </p:tgtEl>
                                        <p:attrNameLst>
                                          <p:attrName>style.visibility</p:attrName>
                                        </p:attrNameLst>
                                      </p:cBhvr>
                                      <p:to>
                                        <p:strVal val="hidden"/>
                                      </p:to>
                                    </p:set>
                                  </p:childTnLst>
                                </p:cTn>
                              </p:par>
                              <p:par>
                                <p:cTn id="83" presetID="2" presetClass="exit" presetSubtype="1" accel="100000" fill="hold" grpId="1" nodeType="withEffect">
                                  <p:stCondLst>
                                    <p:cond delay="0"/>
                                  </p:stCondLst>
                                  <p:childTnLst>
                                    <p:anim calcmode="lin" valueType="num">
                                      <p:cBhvr additive="base">
                                        <p:cTn id="84" dur="500"/>
                                        <p:tgtEl>
                                          <p:spTgt spid="19"/>
                                        </p:tgtEl>
                                        <p:attrNameLst>
                                          <p:attrName>ppt_x</p:attrName>
                                        </p:attrNameLst>
                                      </p:cBhvr>
                                      <p:tavLst>
                                        <p:tav tm="0">
                                          <p:val>
                                            <p:strVal val="ppt_x"/>
                                          </p:val>
                                        </p:tav>
                                        <p:tav tm="100000">
                                          <p:val>
                                            <p:strVal val="ppt_x"/>
                                          </p:val>
                                        </p:tav>
                                      </p:tavLst>
                                    </p:anim>
                                    <p:anim calcmode="lin" valueType="num">
                                      <p:cBhvr additive="base">
                                        <p:cTn id="85" dur="500"/>
                                        <p:tgtEl>
                                          <p:spTgt spid="19"/>
                                        </p:tgtEl>
                                        <p:attrNameLst>
                                          <p:attrName>ppt_y</p:attrName>
                                        </p:attrNameLst>
                                      </p:cBhvr>
                                      <p:tavLst>
                                        <p:tav tm="0">
                                          <p:val>
                                            <p:strVal val="ppt_y"/>
                                          </p:val>
                                        </p:tav>
                                        <p:tav tm="100000">
                                          <p:val>
                                            <p:strVal val="0-ppt_h/2"/>
                                          </p:val>
                                        </p:tav>
                                      </p:tavLst>
                                    </p:anim>
                                    <p:set>
                                      <p:cBhvr>
                                        <p:cTn id="86" dur="1" fill="hold">
                                          <p:stCondLst>
                                            <p:cond delay="499"/>
                                          </p:stCondLst>
                                        </p:cTn>
                                        <p:tgtEl>
                                          <p:spTgt spid="19"/>
                                        </p:tgtEl>
                                        <p:attrNameLst>
                                          <p:attrName>style.visibility</p:attrName>
                                        </p:attrNameLst>
                                      </p:cBhvr>
                                      <p:to>
                                        <p:strVal val="hidden"/>
                                      </p:to>
                                    </p:set>
                                  </p:childTnLst>
                                </p:cTn>
                              </p:par>
                            </p:childTnLst>
                          </p:cTn>
                        </p:par>
                        <p:par>
                          <p:cTn id="87" fill="hold">
                            <p:stCondLst>
                              <p:cond delay="500"/>
                            </p:stCondLst>
                            <p:childTnLst>
                              <p:par>
                                <p:cTn id="88" presetID="2" presetClass="entr" presetSubtype="4" decel="100000" fill="hold" nodeType="afterEffect">
                                  <p:stCondLst>
                                    <p:cond delay="0"/>
                                  </p:stCondLst>
                                  <p:childTnLst>
                                    <p:set>
                                      <p:cBhvr>
                                        <p:cTn id="89" dur="1" fill="hold">
                                          <p:stCondLst>
                                            <p:cond delay="0"/>
                                          </p:stCondLst>
                                        </p:cTn>
                                        <p:tgtEl>
                                          <p:spTgt spid="18"/>
                                        </p:tgtEl>
                                        <p:attrNameLst>
                                          <p:attrName>style.visibility</p:attrName>
                                        </p:attrNameLst>
                                      </p:cBhvr>
                                      <p:to>
                                        <p:strVal val="visible"/>
                                      </p:to>
                                    </p:set>
                                    <p:anim calcmode="lin" valueType="num">
                                      <p:cBhvr additive="base">
                                        <p:cTn id="90" dur="500" fill="hold"/>
                                        <p:tgtEl>
                                          <p:spTgt spid="18"/>
                                        </p:tgtEl>
                                        <p:attrNameLst>
                                          <p:attrName>ppt_x</p:attrName>
                                        </p:attrNameLst>
                                      </p:cBhvr>
                                      <p:tavLst>
                                        <p:tav tm="0">
                                          <p:val>
                                            <p:strVal val="#ppt_x"/>
                                          </p:val>
                                        </p:tav>
                                        <p:tav tm="100000">
                                          <p:val>
                                            <p:strVal val="#ppt_x"/>
                                          </p:val>
                                        </p:tav>
                                      </p:tavLst>
                                    </p:anim>
                                    <p:anim calcmode="lin" valueType="num">
                                      <p:cBhvr additive="base">
                                        <p:cTn id="91" dur="500" fill="hold"/>
                                        <p:tgtEl>
                                          <p:spTgt spid="18"/>
                                        </p:tgtEl>
                                        <p:attrNameLst>
                                          <p:attrName>ppt_y</p:attrName>
                                        </p:attrNameLst>
                                      </p:cBhvr>
                                      <p:tavLst>
                                        <p:tav tm="0">
                                          <p:val>
                                            <p:strVal val="1+#ppt_h/2"/>
                                          </p:val>
                                        </p:tav>
                                        <p:tav tm="100000">
                                          <p:val>
                                            <p:strVal val="#ppt_y"/>
                                          </p:val>
                                        </p:tav>
                                      </p:tavLst>
                                    </p:anim>
                                  </p:childTnLst>
                                </p:cTn>
                              </p:par>
                            </p:childTnLst>
                          </p:cTn>
                        </p:par>
                        <p:par>
                          <p:cTn id="92" fill="hold">
                            <p:stCondLst>
                              <p:cond delay="1000"/>
                            </p:stCondLst>
                            <p:childTnLst>
                              <p:par>
                                <p:cTn id="93" presetID="10" presetClass="entr" presetSubtype="0" fill="hold" grpId="0" nodeType="afterEffect">
                                  <p:stCondLst>
                                    <p:cond delay="0"/>
                                  </p:stCondLst>
                                  <p:childTnLst>
                                    <p:set>
                                      <p:cBhvr>
                                        <p:cTn id="94" dur="1" fill="hold">
                                          <p:stCondLst>
                                            <p:cond delay="0"/>
                                          </p:stCondLst>
                                        </p:cTn>
                                        <p:tgtEl>
                                          <p:spTgt spid="20"/>
                                        </p:tgtEl>
                                        <p:attrNameLst>
                                          <p:attrName>style.visibility</p:attrName>
                                        </p:attrNameLst>
                                      </p:cBhvr>
                                      <p:to>
                                        <p:strVal val="visible"/>
                                      </p:to>
                                    </p:set>
                                    <p:animEffect transition="in" filter="fade">
                                      <p:cBhvr>
                                        <p:cTn id="9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5" grpId="0" animBg="1"/>
      <p:bldP spid="14" grpId="0" animBg="1"/>
      <p:bldP spid="13" grpId="0" animBg="1"/>
      <p:bldP spid="6" grpId="0" animBg="1"/>
      <p:bldP spid="6" grpId="1" animBg="1"/>
      <p:bldP spid="3" grpId="0" animBg="1"/>
      <p:bldP spid="4" grpId="0" animBg="1"/>
      <p:bldP spid="5" grpId="0"/>
      <p:bldP spid="8" grpId="0" animBg="1"/>
      <p:bldP spid="8" grpId="1" animBg="1"/>
      <p:bldP spid="7" grpId="0" animBg="1"/>
      <p:bldP spid="7" grpId="1" animBg="1"/>
      <p:bldP spid="9" grpId="0"/>
      <p:bldP spid="10" grpId="0"/>
      <p:bldP spid="11" grpId="0"/>
      <p:bldP spid="12" grpId="0"/>
      <p:bldP spid="19" grpId="0"/>
      <p:bldP spid="19" grpId="1"/>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7712" y="522654"/>
            <a:ext cx="9288917" cy="5805573"/>
          </a:xfrm>
          <a:prstGeom prst="rect">
            <a:avLst/>
          </a:prstGeom>
          <a:effectLst>
            <a:softEdge rad="520700"/>
          </a:effectLst>
        </p:spPr>
      </p:pic>
      <p:sp>
        <p:nvSpPr>
          <p:cNvPr id="5" name="矩形 4"/>
          <p:cNvSpPr/>
          <p:nvPr/>
        </p:nvSpPr>
        <p:spPr>
          <a:xfrm>
            <a:off x="-14158452" y="4654834"/>
            <a:ext cx="23128280" cy="998546"/>
          </a:xfrm>
          <a:prstGeom prst="rect">
            <a:avLst/>
          </a:prstGeom>
          <a:solidFill>
            <a:schemeClr val="accent4">
              <a:alpha val="39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6" name="矩形 5"/>
          <p:cNvSpPr/>
          <p:nvPr/>
        </p:nvSpPr>
        <p:spPr>
          <a:xfrm>
            <a:off x="3210088" y="4789814"/>
            <a:ext cx="5262979" cy="646331"/>
          </a:xfrm>
          <a:prstGeom prst="rect">
            <a:avLst/>
          </a:prstGeom>
        </p:spPr>
        <p:txBody>
          <a:bodyPr wrap="none">
            <a:spAutoFit/>
          </a:bodyPr>
          <a:lstStyle/>
          <a:p>
            <a:r>
              <a:rPr lang="zh-CN" altLang="zh-CN" sz="36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扩大中等收入群体的途径</a:t>
            </a:r>
            <a:endParaRPr lang="zh-CN" altLang="en-US" sz="3600" dirty="0">
              <a:solidFill>
                <a:schemeClr val="bg1"/>
              </a:solidFill>
              <a:latin typeface="黑体" panose="02010609060101010101" pitchFamily="49" charset="-122"/>
              <a:ea typeface="黑体" panose="02010609060101010101" pitchFamily="49" charset="-122"/>
            </a:endParaRPr>
          </a:p>
        </p:txBody>
      </p:sp>
      <p:grpSp>
        <p:nvGrpSpPr>
          <p:cNvPr id="8" name="组合 7"/>
          <p:cNvGrpSpPr/>
          <p:nvPr/>
        </p:nvGrpSpPr>
        <p:grpSpPr>
          <a:xfrm>
            <a:off x="1116692" y="4336058"/>
            <a:ext cx="1641021" cy="1641021"/>
            <a:chOff x="1116692" y="4336058"/>
            <a:chExt cx="1641021" cy="1641021"/>
          </a:xfrm>
        </p:grpSpPr>
        <p:sp>
          <p:nvSpPr>
            <p:cNvPr id="4" name="矩形 3"/>
            <p:cNvSpPr/>
            <p:nvPr/>
          </p:nvSpPr>
          <p:spPr>
            <a:xfrm>
              <a:off x="1116692" y="4336058"/>
              <a:ext cx="1641021" cy="1641021"/>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sz="8800" dirty="0">
                <a:latin typeface="黑体" panose="02010609060101010101" pitchFamily="49" charset="-122"/>
                <a:ea typeface="黑体" panose="02010609060101010101" pitchFamily="49" charset="-122"/>
              </a:endParaRPr>
            </a:p>
          </p:txBody>
        </p:sp>
        <p:sp>
          <p:nvSpPr>
            <p:cNvPr id="7" name="矩形 6"/>
            <p:cNvSpPr/>
            <p:nvPr/>
          </p:nvSpPr>
          <p:spPr>
            <a:xfrm>
              <a:off x="1280612" y="4336058"/>
              <a:ext cx="1313180" cy="1446550"/>
            </a:xfrm>
            <a:prstGeom prst="rect">
              <a:avLst/>
            </a:prstGeom>
          </p:spPr>
          <p:txBody>
            <a:bodyPr wrap="none">
              <a:spAutoFit/>
            </a:bodyPr>
            <a:lstStyle/>
            <a:p>
              <a:pPr algn="ctr"/>
              <a:r>
                <a:rPr lang="en-US" altLang="zh-CN" sz="8800" dirty="0">
                  <a:solidFill>
                    <a:schemeClr val="bg1"/>
                  </a:solidFill>
                  <a:latin typeface="黑体" panose="02010609060101010101" pitchFamily="49" charset="-122"/>
                  <a:ea typeface="黑体" panose="02010609060101010101" pitchFamily="49" charset="-122"/>
                </a:rPr>
                <a:t>03</a:t>
              </a:r>
              <a:endParaRPr lang="zh-CN" altLang="en-US" sz="8800" dirty="0">
                <a:solidFill>
                  <a:schemeClr val="bg1"/>
                </a:solidFill>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2378039253"/>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1+#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1+#ppt_w/2"/>
                                          </p:val>
                                        </p:tav>
                                        <p:tav tm="100000">
                                          <p:val>
                                            <p:strVal val="#ppt_x"/>
                                          </p:val>
                                        </p:tav>
                                      </p:tavLst>
                                    </p:anim>
                                    <p:anim calcmode="lin" valueType="num">
                                      <p:cBhvr additive="base">
                                        <p:cTn id="12" dur="75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787473" y="781782"/>
            <a:ext cx="19606868" cy="564974"/>
          </a:xfrm>
          <a:prstGeom prst="rect">
            <a:avLst/>
          </a:prstGeom>
          <a:solidFill>
            <a:schemeClr val="accent4">
              <a:alpha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矩形 2"/>
          <p:cNvSpPr/>
          <p:nvPr/>
        </p:nvSpPr>
        <p:spPr>
          <a:xfrm>
            <a:off x="838200" y="474372"/>
            <a:ext cx="872384" cy="872384"/>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4400" dirty="0" smtClean="0">
                <a:latin typeface="黑体" panose="02010609060101010101" pitchFamily="49" charset="-122"/>
                <a:ea typeface="黑体" panose="02010609060101010101" pitchFamily="49" charset="-122"/>
              </a:rPr>
              <a:t>03</a:t>
            </a:r>
            <a:endParaRPr lang="zh-CN" altLang="en-US" sz="4400" dirty="0">
              <a:latin typeface="黑体" panose="02010609060101010101" pitchFamily="49" charset="-122"/>
              <a:ea typeface="黑体" panose="02010609060101010101" pitchFamily="49" charset="-122"/>
            </a:endParaRPr>
          </a:p>
        </p:txBody>
      </p:sp>
      <p:sp>
        <p:nvSpPr>
          <p:cNvPr id="4" name="文本框 3"/>
          <p:cNvSpPr txBox="1"/>
          <p:nvPr/>
        </p:nvSpPr>
        <p:spPr>
          <a:xfrm>
            <a:off x="1904221" y="864214"/>
            <a:ext cx="3785379"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扩大中等收入群体的途径</a:t>
            </a:r>
          </a:p>
        </p:txBody>
      </p:sp>
      <p:sp>
        <p:nvSpPr>
          <p:cNvPr id="8" name="矩形 7"/>
          <p:cNvSpPr/>
          <p:nvPr/>
        </p:nvSpPr>
        <p:spPr>
          <a:xfrm rot="2661417">
            <a:off x="1698124" y="2686051"/>
            <a:ext cx="2266950" cy="22669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cxnSp>
        <p:nvCxnSpPr>
          <p:cNvPr id="9" name="直接连接符 8"/>
          <p:cNvCxnSpPr/>
          <p:nvPr/>
        </p:nvCxnSpPr>
        <p:spPr>
          <a:xfrm flipV="1">
            <a:off x="2149477" y="3616327"/>
            <a:ext cx="2454273" cy="24542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6033639" y="4520928"/>
            <a:ext cx="1870294" cy="645072"/>
          </a:xfrm>
          <a:prstGeom prst="parallelogram">
            <a:avLst>
              <a:gd name="adj" fmla="val 100174"/>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1" name="Content Placeholder 2"/>
          <p:cNvSpPr txBox="1">
            <a:spLocks/>
          </p:cNvSpPr>
          <p:nvPr/>
        </p:nvSpPr>
        <p:spPr>
          <a:xfrm>
            <a:off x="5355226" y="3410108"/>
            <a:ext cx="5553027" cy="854420"/>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defTabSz="457200">
              <a:lnSpc>
                <a:spcPct val="130000"/>
              </a:lnSpc>
              <a:spcBef>
                <a:spcPts val="0"/>
              </a:spcBef>
              <a:buNone/>
            </a:pPr>
            <a:r>
              <a:rPr lang="zh-CN" altLang="en-US" dirty="0">
                <a:solidFill>
                  <a:schemeClr val="tx1">
                    <a:lumMod val="65000"/>
                    <a:lumOff val="35000"/>
                  </a:schemeClr>
                </a:solidFill>
                <a:latin typeface="黑体" panose="02010609060101010101" pitchFamily="49" charset="-122"/>
                <a:ea typeface="黑体" panose="02010609060101010101" pitchFamily="49" charset="-122"/>
              </a:rPr>
              <a:t>现代服务业规模不断扩大、 不断释放出新的中高收入就业岗位， 是我国新阶段经济转型升级的基本趋势。由工业开放走向服务业市场开放， 成为我国扩大中等收入群体的战略选择。</a:t>
            </a:r>
          </a:p>
        </p:txBody>
      </p:sp>
      <p:sp>
        <p:nvSpPr>
          <p:cNvPr id="12" name="文本框 11"/>
          <p:cNvSpPr txBox="1"/>
          <p:nvPr/>
        </p:nvSpPr>
        <p:spPr>
          <a:xfrm>
            <a:off x="5355227" y="2507376"/>
            <a:ext cx="5553026" cy="830997"/>
          </a:xfrm>
          <a:prstGeom prst="rect">
            <a:avLst/>
          </a:prstGeom>
          <a:noFill/>
        </p:spPr>
        <p:txBody>
          <a:bodyPr wrap="square" rtlCol="0">
            <a:spAutoFit/>
          </a:bodyPr>
          <a:lstStyle/>
          <a:p>
            <a:r>
              <a:rPr lang="zh-CN" altLang="zh-CN" sz="2400" dirty="0">
                <a:latin typeface="黑体" panose="02010609060101010101" pitchFamily="49" charset="-122"/>
                <a:ea typeface="黑体" panose="02010609060101010101" pitchFamily="49" charset="-122"/>
              </a:rPr>
              <a:t>一、加快服务业市场开放， 推动经济转型升级，创造更多中高收入就业</a:t>
            </a:r>
            <a:r>
              <a:rPr lang="zh-CN" altLang="zh-CN" sz="2400" dirty="0" smtClean="0">
                <a:latin typeface="黑体" panose="02010609060101010101" pitchFamily="49" charset="-122"/>
                <a:ea typeface="黑体" panose="02010609060101010101" pitchFamily="49" charset="-122"/>
              </a:rPr>
              <a:t>岗位</a:t>
            </a:r>
            <a:r>
              <a:rPr lang="zh-TW" altLang="en-US" sz="2400" dirty="0" smtClean="0">
                <a:latin typeface="黑体" panose="02010609060101010101" pitchFamily="49" charset="-122"/>
                <a:ea typeface="黑体" panose="02010609060101010101" pitchFamily="49" charset="-122"/>
              </a:rPr>
              <a:t>。</a:t>
            </a:r>
            <a:endParaRPr lang="zh-CN" altLang="zh-CN" sz="2400" dirty="0">
              <a:latin typeface="黑体" panose="02010609060101010101" pitchFamily="49" charset="-122"/>
              <a:ea typeface="黑体" panose="02010609060101010101" pitchFamily="49" charset="-122"/>
            </a:endParaRPr>
          </a:p>
        </p:txBody>
      </p:sp>
      <p:sp>
        <p:nvSpPr>
          <p:cNvPr id="13" name="平行四边形 12"/>
          <p:cNvSpPr/>
          <p:nvPr/>
        </p:nvSpPr>
        <p:spPr>
          <a:xfrm>
            <a:off x="3872831" y="4520928"/>
            <a:ext cx="1336892" cy="645072"/>
          </a:xfrm>
          <a:prstGeom prst="parallelogram">
            <a:avLst>
              <a:gd name="adj" fmla="val 100174"/>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4" name="平行四边形 13"/>
          <p:cNvSpPr/>
          <p:nvPr/>
        </p:nvSpPr>
        <p:spPr>
          <a:xfrm>
            <a:off x="2388592" y="4520928"/>
            <a:ext cx="1051369" cy="645072"/>
          </a:xfrm>
          <a:prstGeom prst="parallelogram">
            <a:avLst>
              <a:gd name="adj" fmla="val 100174"/>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cxnSp>
        <p:nvCxnSpPr>
          <p:cNvPr id="15" name="直接连接符 14"/>
          <p:cNvCxnSpPr/>
          <p:nvPr/>
        </p:nvCxnSpPr>
        <p:spPr>
          <a:xfrm flipV="1">
            <a:off x="1066346" y="1491395"/>
            <a:ext cx="2438401" cy="2479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3077028" y="4520928"/>
            <a:ext cx="1158736" cy="645072"/>
          </a:xfrm>
          <a:prstGeom prst="parallelogram">
            <a:avLst>
              <a:gd name="adj" fmla="val 100174"/>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8" name="平行四边形 17"/>
          <p:cNvSpPr/>
          <p:nvPr/>
        </p:nvSpPr>
        <p:spPr>
          <a:xfrm>
            <a:off x="4846790" y="4520928"/>
            <a:ext cx="1549783" cy="645072"/>
          </a:xfrm>
          <a:prstGeom prst="parallelogram">
            <a:avLst>
              <a:gd name="adj" fmla="val 100174"/>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9" name="平行四边形 18"/>
          <p:cNvSpPr/>
          <p:nvPr/>
        </p:nvSpPr>
        <p:spPr>
          <a:xfrm>
            <a:off x="7540999" y="4520928"/>
            <a:ext cx="2014540" cy="645072"/>
          </a:xfrm>
          <a:prstGeom prst="parallelogram">
            <a:avLst>
              <a:gd name="adj" fmla="val 100174"/>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0" name="平行四边形 19"/>
          <p:cNvSpPr/>
          <p:nvPr/>
        </p:nvSpPr>
        <p:spPr>
          <a:xfrm>
            <a:off x="9192605" y="4520928"/>
            <a:ext cx="2269471" cy="645072"/>
          </a:xfrm>
          <a:prstGeom prst="parallelogram">
            <a:avLst>
              <a:gd name="adj" fmla="val 100174"/>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777495967"/>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1+#ppt_w/2"/>
                                          </p:val>
                                        </p:tav>
                                        <p:tav tm="100000">
                                          <p:val>
                                            <p:strVal val="#ppt_x"/>
                                          </p:val>
                                        </p:tav>
                                      </p:tavLst>
                                    </p:anim>
                                    <p:anim calcmode="lin" valueType="num">
                                      <p:cBhvr additive="base">
                                        <p:cTn id="12" dur="75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250"/>
                                        <p:tgtEl>
                                          <p:spTgt spid="10"/>
                                        </p:tgtEl>
                                      </p:cBhvr>
                                    </p:animEffect>
                                  </p:childTnLst>
                                </p:cTn>
                              </p:par>
                            </p:childTnLst>
                          </p:cTn>
                        </p:par>
                        <p:par>
                          <p:cTn id="38" fill="hold">
                            <p:stCondLst>
                              <p:cond delay="2750"/>
                            </p:stCondLst>
                            <p:childTnLst>
                              <p:par>
                                <p:cTn id="39" presetID="10" presetClass="entr" presetSubtype="0"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250"/>
                                        <p:tgtEl>
                                          <p:spTgt spid="13"/>
                                        </p:tgtEl>
                                      </p:cBhvr>
                                    </p:animEffect>
                                  </p:childTnLst>
                                </p:cTn>
                              </p:par>
                            </p:childTnLst>
                          </p:cTn>
                        </p:par>
                        <p:par>
                          <p:cTn id="42" fill="hold">
                            <p:stCondLst>
                              <p:cond delay="3000"/>
                            </p:stCondLst>
                            <p:childTnLst>
                              <p:par>
                                <p:cTn id="43" presetID="10" presetClass="entr" presetSubtype="0" fill="hold" grpId="0" nodeType="after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250"/>
                                        <p:tgtEl>
                                          <p:spTgt spid="19"/>
                                        </p:tgtEl>
                                      </p:cBhvr>
                                    </p:animEffect>
                                  </p:childTnLst>
                                </p:cTn>
                              </p:par>
                            </p:childTnLst>
                          </p:cTn>
                        </p:par>
                        <p:par>
                          <p:cTn id="46" fill="hold">
                            <p:stCondLst>
                              <p:cond delay="3250"/>
                            </p:stCondLst>
                            <p:childTnLst>
                              <p:par>
                                <p:cTn id="47" presetID="10" presetClass="entr" presetSubtype="0"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250"/>
                                        <p:tgtEl>
                                          <p:spTgt spid="14"/>
                                        </p:tgtEl>
                                      </p:cBhvr>
                                    </p:animEffect>
                                  </p:childTnLst>
                                </p:cTn>
                              </p:par>
                            </p:childTnLst>
                          </p:cTn>
                        </p:par>
                        <p:par>
                          <p:cTn id="50" fill="hold">
                            <p:stCondLst>
                              <p:cond delay="3500"/>
                            </p:stCondLst>
                            <p:childTnLst>
                              <p:par>
                                <p:cTn id="51" presetID="10" presetClass="entr" presetSubtype="0" fill="hold" grpId="0" nodeType="after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250"/>
                                        <p:tgtEl>
                                          <p:spTgt spid="17"/>
                                        </p:tgtEl>
                                      </p:cBhvr>
                                    </p:animEffect>
                                  </p:childTnLst>
                                </p:cTn>
                              </p:par>
                            </p:childTnLst>
                          </p:cTn>
                        </p:par>
                        <p:par>
                          <p:cTn id="54" fill="hold">
                            <p:stCondLst>
                              <p:cond delay="3750"/>
                            </p:stCondLst>
                            <p:childTnLst>
                              <p:par>
                                <p:cTn id="55" presetID="10" presetClass="entr" presetSubtype="0"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250"/>
                                        <p:tgtEl>
                                          <p:spTgt spid="20"/>
                                        </p:tgtEl>
                                      </p:cBhvr>
                                    </p:animEffect>
                                  </p:childTnLst>
                                </p:cTn>
                              </p:par>
                            </p:childTnLst>
                          </p:cTn>
                        </p:par>
                        <p:par>
                          <p:cTn id="58" fill="hold">
                            <p:stCondLst>
                              <p:cond delay="4000"/>
                            </p:stCondLst>
                            <p:childTnLst>
                              <p:par>
                                <p:cTn id="59" presetID="10" presetClass="entr" presetSubtype="0" fill="hold" grpId="0" nodeType="after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8" grpId="0" animBg="1"/>
      <p:bldP spid="10" grpId="0" animBg="1"/>
      <p:bldP spid="11" grpId="0"/>
      <p:bldP spid="12" grpId="0"/>
      <p:bldP spid="13" grpId="0" animBg="1"/>
      <p:bldP spid="14" grpId="0" animBg="1"/>
      <p:bldP spid="17" grpId="0" animBg="1"/>
      <p:bldP spid="18" grpId="0" animBg="1"/>
      <p:bldP spid="19" grpId="0" animBg="1"/>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787473" y="781782"/>
            <a:ext cx="19606868" cy="564974"/>
          </a:xfrm>
          <a:prstGeom prst="rect">
            <a:avLst/>
          </a:prstGeom>
          <a:solidFill>
            <a:schemeClr val="accent4">
              <a:alpha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矩形 2"/>
          <p:cNvSpPr/>
          <p:nvPr/>
        </p:nvSpPr>
        <p:spPr>
          <a:xfrm>
            <a:off x="838200" y="474372"/>
            <a:ext cx="872384" cy="872384"/>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4400" dirty="0" smtClean="0">
                <a:latin typeface="黑体" panose="02010609060101010101" pitchFamily="49" charset="-122"/>
                <a:ea typeface="黑体" panose="02010609060101010101" pitchFamily="49" charset="-122"/>
              </a:rPr>
              <a:t>03</a:t>
            </a:r>
            <a:endParaRPr lang="zh-CN" altLang="en-US" sz="4400" dirty="0">
              <a:latin typeface="黑体" panose="02010609060101010101" pitchFamily="49" charset="-122"/>
              <a:ea typeface="黑体" panose="02010609060101010101" pitchFamily="49" charset="-122"/>
            </a:endParaRPr>
          </a:p>
        </p:txBody>
      </p:sp>
      <p:sp>
        <p:nvSpPr>
          <p:cNvPr id="4" name="文本框 3"/>
          <p:cNvSpPr txBox="1"/>
          <p:nvPr/>
        </p:nvSpPr>
        <p:spPr>
          <a:xfrm>
            <a:off x="1904221" y="864214"/>
            <a:ext cx="3785379"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扩大中等收入群体的途径</a:t>
            </a:r>
          </a:p>
        </p:txBody>
      </p:sp>
      <p:sp>
        <p:nvSpPr>
          <p:cNvPr id="6" name="矩形 5"/>
          <p:cNvSpPr/>
          <p:nvPr/>
        </p:nvSpPr>
        <p:spPr>
          <a:xfrm>
            <a:off x="689407" y="4102419"/>
            <a:ext cx="3820137" cy="1477328"/>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欧美</a:t>
            </a:r>
            <a:r>
              <a:rPr lang="zh-CN" altLang="en-US" dirty="0" smtClean="0">
                <a:latin typeface="黑体" panose="02010609060101010101" pitchFamily="49" charset="-122"/>
                <a:ea typeface="黑体" panose="02010609060101010101" pitchFamily="49" charset="-122"/>
              </a:rPr>
              <a:t>发达国家</a:t>
            </a:r>
            <a:r>
              <a:rPr lang="zh-TW" altLang="en-US" dirty="0" smtClean="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比传统工业、 农业更高附加值的现代服务业快速发展， 是工业化中后期业结构演进的重要特征， 白领中产阶层主要产生于现代服务业。</a:t>
            </a:r>
          </a:p>
        </p:txBody>
      </p:sp>
      <p:graphicFrame>
        <p:nvGraphicFramePr>
          <p:cNvPr id="21" name="图表 20"/>
          <p:cNvGraphicFramePr/>
          <p:nvPr>
            <p:extLst>
              <p:ext uri="{D42A27DB-BD31-4B8C-83A1-F6EECF244321}">
                <p14:modId xmlns:p14="http://schemas.microsoft.com/office/powerpoint/2010/main" val="3839331331"/>
              </p:ext>
            </p:extLst>
          </p:nvPr>
        </p:nvGraphicFramePr>
        <p:xfrm>
          <a:off x="4860758" y="1930887"/>
          <a:ext cx="6819509" cy="4343065"/>
        </p:xfrm>
        <a:graphic>
          <a:graphicData uri="http://schemas.openxmlformats.org/drawingml/2006/chart">
            <c:chart xmlns:c="http://schemas.openxmlformats.org/drawingml/2006/chart" xmlns:r="http://schemas.openxmlformats.org/officeDocument/2006/relationships" r:id="rId2"/>
          </a:graphicData>
        </a:graphic>
      </p:graphicFrame>
      <p:sp>
        <p:nvSpPr>
          <p:cNvPr id="25" name="矩形 24"/>
          <p:cNvSpPr/>
          <p:nvPr/>
        </p:nvSpPr>
        <p:spPr>
          <a:xfrm>
            <a:off x="495299" y="4102420"/>
            <a:ext cx="182207" cy="1477328"/>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98646485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787473" y="781782"/>
            <a:ext cx="19606868" cy="564974"/>
          </a:xfrm>
          <a:prstGeom prst="rect">
            <a:avLst/>
          </a:prstGeom>
          <a:solidFill>
            <a:schemeClr val="accent4">
              <a:alpha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矩形 2"/>
          <p:cNvSpPr/>
          <p:nvPr/>
        </p:nvSpPr>
        <p:spPr>
          <a:xfrm>
            <a:off x="838200" y="474372"/>
            <a:ext cx="872384" cy="872384"/>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4400" dirty="0" smtClean="0">
                <a:latin typeface="黑体" panose="02010609060101010101" pitchFamily="49" charset="-122"/>
                <a:ea typeface="黑体" panose="02010609060101010101" pitchFamily="49" charset="-122"/>
              </a:rPr>
              <a:t>03</a:t>
            </a:r>
            <a:endParaRPr lang="zh-CN" altLang="en-US" sz="4400" dirty="0">
              <a:latin typeface="黑体" panose="02010609060101010101" pitchFamily="49" charset="-122"/>
              <a:ea typeface="黑体" panose="02010609060101010101" pitchFamily="49" charset="-122"/>
            </a:endParaRPr>
          </a:p>
        </p:txBody>
      </p:sp>
      <p:sp>
        <p:nvSpPr>
          <p:cNvPr id="4" name="文本框 3"/>
          <p:cNvSpPr txBox="1"/>
          <p:nvPr/>
        </p:nvSpPr>
        <p:spPr>
          <a:xfrm>
            <a:off x="1904221" y="864214"/>
            <a:ext cx="3785379"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扩大中等收入群体的途径</a:t>
            </a:r>
          </a:p>
        </p:txBody>
      </p:sp>
      <p:sp>
        <p:nvSpPr>
          <p:cNvPr id="6" name="矩形 5"/>
          <p:cNvSpPr/>
          <p:nvPr/>
        </p:nvSpPr>
        <p:spPr>
          <a:xfrm>
            <a:off x="7603125" y="3666583"/>
            <a:ext cx="3979275" cy="646331"/>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我国进入工业化中后期， 服务业主导的新格局正在</a:t>
            </a:r>
            <a:r>
              <a:rPr lang="zh-CN" altLang="en-US" dirty="0" smtClean="0">
                <a:latin typeface="黑体" panose="02010609060101010101" pitchFamily="49" charset="-122"/>
                <a:ea typeface="黑体" panose="02010609060101010101" pitchFamily="49" charset="-122"/>
              </a:rPr>
              <a:t>形成。</a:t>
            </a:r>
            <a:endParaRPr lang="zh-CN" altLang="en-US" dirty="0">
              <a:latin typeface="黑体" panose="02010609060101010101" pitchFamily="49" charset="-122"/>
              <a:ea typeface="黑体" panose="02010609060101010101" pitchFamily="49" charset="-122"/>
            </a:endParaRPr>
          </a:p>
        </p:txBody>
      </p:sp>
      <p:graphicFrame>
        <p:nvGraphicFramePr>
          <p:cNvPr id="21" name="图表 20"/>
          <p:cNvGraphicFramePr/>
          <p:nvPr>
            <p:extLst>
              <p:ext uri="{D42A27DB-BD31-4B8C-83A1-F6EECF244321}">
                <p14:modId xmlns:p14="http://schemas.microsoft.com/office/powerpoint/2010/main" val="2084413680"/>
              </p:ext>
            </p:extLst>
          </p:nvPr>
        </p:nvGraphicFramePr>
        <p:xfrm>
          <a:off x="804362" y="1654166"/>
          <a:ext cx="8788400" cy="4848866"/>
        </p:xfrm>
        <a:graphic>
          <a:graphicData uri="http://schemas.openxmlformats.org/drawingml/2006/chart">
            <c:chart xmlns:c="http://schemas.openxmlformats.org/drawingml/2006/chart" xmlns:r="http://schemas.openxmlformats.org/officeDocument/2006/relationships" r:id="rId2"/>
          </a:graphicData>
        </a:graphic>
      </p:graphicFrame>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5713" y="1476463"/>
            <a:ext cx="4474962" cy="1845536"/>
          </a:xfrm>
          <a:prstGeom prst="rect">
            <a:avLst/>
          </a:prstGeom>
        </p:spPr>
      </p:pic>
      <p:sp>
        <p:nvSpPr>
          <p:cNvPr id="8" name="矩形 7"/>
          <p:cNvSpPr/>
          <p:nvPr/>
        </p:nvSpPr>
        <p:spPr>
          <a:xfrm>
            <a:off x="7275713" y="3666582"/>
            <a:ext cx="201256" cy="646331"/>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506337501"/>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673</TotalTime>
  <Words>1879</Words>
  <Application>Microsoft Office PowerPoint</Application>
  <PresentationFormat>宽屏</PresentationFormat>
  <Paragraphs>194</Paragraphs>
  <Slides>28</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28</vt:i4>
      </vt:variant>
    </vt:vector>
  </HeadingPairs>
  <TitlesOfParts>
    <vt:vector size="34" baseType="lpstr">
      <vt:lpstr>等线</vt:lpstr>
      <vt:lpstr>等线 Light</vt:lpstr>
      <vt:lpstr>黑体</vt:lpstr>
      <vt:lpstr>Arial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Jiahui Peng</dc:creator>
  <cp:lastModifiedBy>Jiahui Peng</cp:lastModifiedBy>
  <cp:revision>68</cp:revision>
  <dcterms:created xsi:type="dcterms:W3CDTF">2017-04-29T15:24:59Z</dcterms:created>
  <dcterms:modified xsi:type="dcterms:W3CDTF">2017-05-04T04:48:25Z</dcterms:modified>
</cp:coreProperties>
</file>